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331" r:id="rId3"/>
    <p:sldId id="323" r:id="rId4"/>
    <p:sldId id="330" r:id="rId5"/>
    <p:sldId id="353" r:id="rId6"/>
    <p:sldId id="348" r:id="rId7"/>
    <p:sldId id="326" r:id="rId8"/>
    <p:sldId id="264" r:id="rId9"/>
    <p:sldId id="263" r:id="rId10"/>
    <p:sldId id="265" r:id="rId11"/>
    <p:sldId id="319" r:id="rId12"/>
    <p:sldId id="320" r:id="rId13"/>
    <p:sldId id="321" r:id="rId14"/>
    <p:sldId id="354" r:id="rId15"/>
    <p:sldId id="355" r:id="rId16"/>
    <p:sldId id="356" r:id="rId17"/>
    <p:sldId id="295" r:id="rId18"/>
    <p:sldId id="299" r:id="rId19"/>
    <p:sldId id="301" r:id="rId20"/>
    <p:sldId id="328" r:id="rId21"/>
    <p:sldId id="270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75"/>
    <p:restoredTop sz="94733"/>
  </p:normalViewPr>
  <p:slideViewPr>
    <p:cSldViewPr snapToGrid="0" snapToObjects="1">
      <p:cViewPr>
        <p:scale>
          <a:sx n="109" d="100"/>
          <a:sy n="109" d="100"/>
        </p:scale>
        <p:origin x="3608" y="2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62C750-F6EA-0C42-87DB-4196419B7B34}" type="datetimeFigureOut">
              <a:rPr lang="en-US" smtClean="0"/>
              <a:t>4/15/21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78B06B-4733-064B-AD61-089BD8D79F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6866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BCEA5F-6079-0F41-A600-F6340CD1951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9105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429C69-20B1-7C40-BE93-AF09A336F9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506BA42-E1F8-E648-B6D0-9948B18CDD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C24B82-0829-E940-9F4F-AF5F6D8AD5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92670-CFF4-C14C-8363-260D8BA2AF37}" type="datetimeFigureOut">
              <a:rPr lang="en-US" smtClean="0"/>
              <a:t>4/15/21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36F2B0-E4C5-5143-B87C-061EBBE712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F317F1-5E70-F64E-9479-28DAEE7F2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BA8D2-0DA6-4D47-B31F-D4C8F34E33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8189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8EF7B0-FF7B-3E49-B51F-1860C0E41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9831E5-D0B8-6E45-B248-29478C2992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EB518C-0088-8840-863A-9AB2BADA07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92670-CFF4-C14C-8363-260D8BA2AF37}" type="datetimeFigureOut">
              <a:rPr lang="en-US" smtClean="0"/>
              <a:t>4/15/21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E4703F-DC7E-FC4B-A6FF-89676B0560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D0C3CA-980E-7242-8EB2-97817BE58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BA8D2-0DA6-4D47-B31F-D4C8F34E33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6016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74A19EC-8B36-C24C-AF37-A36D9848E0B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BC623FA-0780-7049-8403-BBB10823EB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BDD0C0-5C1B-D245-B25E-3E3FB7BFAB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92670-CFF4-C14C-8363-260D8BA2AF37}" type="datetimeFigureOut">
              <a:rPr lang="en-US" smtClean="0"/>
              <a:t>4/15/21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5D8A25-5299-BB4B-A8F5-EC87C7A82E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3E1956-6CBE-664A-A911-1DAE8714C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BA8D2-0DA6-4D47-B31F-D4C8F34E33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3930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full width text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Picture 6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997" y="533"/>
            <a:ext cx="6095003" cy="6856939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1"/>
            <a:ext cx="12192000" cy="6858061"/>
          </a:xfrm>
          <a:prstGeom prst="rect">
            <a:avLst/>
          </a:prstGeom>
        </p:spPr>
      </p:pic>
      <p:sp>
        <p:nvSpPr>
          <p:cNvPr id="11" name="Text Placeholder 79"/>
          <p:cNvSpPr>
            <a:spLocks noGrp="1"/>
          </p:cNvSpPr>
          <p:nvPr>
            <p:ph type="body" sz="quarter" idx="14" hasCustomPrompt="1"/>
          </p:nvPr>
        </p:nvSpPr>
        <p:spPr>
          <a:xfrm>
            <a:off x="2974229" y="479235"/>
            <a:ext cx="6240345" cy="1202096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3733" b="0" i="0" baseline="0">
                <a:solidFill>
                  <a:srgbClr val="232642"/>
                </a:solidFill>
                <a:latin typeface="Calibri Light" panose="020F0302020204030204" pitchFamily="34" charset="0"/>
                <a:ea typeface="Helvetica Neue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add your title copy.</a:t>
            </a:r>
          </a:p>
        </p:txBody>
      </p:sp>
      <p:sp>
        <p:nvSpPr>
          <p:cNvPr id="5" name="Text Placeholder 75"/>
          <p:cNvSpPr>
            <a:spLocks noGrp="1"/>
          </p:cNvSpPr>
          <p:nvPr>
            <p:ph type="body" sz="quarter" idx="11" hasCustomPrompt="1"/>
          </p:nvPr>
        </p:nvSpPr>
        <p:spPr>
          <a:xfrm>
            <a:off x="1019127" y="2108199"/>
            <a:ext cx="10153748" cy="3391276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00000"/>
              </a:lnSpc>
              <a:buNone/>
              <a:defRPr sz="1200" b="0" i="0" baseline="0">
                <a:solidFill>
                  <a:srgbClr val="232642"/>
                </a:solidFill>
                <a:latin typeface="Calibri Light" panose="020F0302020204030204" pitchFamily="34" charset="0"/>
                <a:ea typeface="Helvetica Neue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sz="1200" spc="-7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body copy.</a:t>
            </a:r>
          </a:p>
        </p:txBody>
      </p:sp>
    </p:spTree>
    <p:extLst>
      <p:ext uri="{BB962C8B-B14F-4D97-AF65-F5344CB8AC3E}">
        <p14:creationId xmlns:p14="http://schemas.microsoft.com/office/powerpoint/2010/main" val="13431346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1"/>
            <a:ext cx="12192000" cy="685806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997" y="533"/>
            <a:ext cx="6095003" cy="6856939"/>
          </a:xfrm>
          <a:prstGeom prst="rect">
            <a:avLst/>
          </a:prstGeom>
        </p:spPr>
      </p:pic>
      <p:sp>
        <p:nvSpPr>
          <p:cNvPr id="77" name="Text Placeholder 75"/>
          <p:cNvSpPr>
            <a:spLocks noGrp="1"/>
          </p:cNvSpPr>
          <p:nvPr>
            <p:ph type="body" sz="quarter" idx="11" hasCustomPrompt="1"/>
          </p:nvPr>
        </p:nvSpPr>
        <p:spPr>
          <a:xfrm>
            <a:off x="7152743" y="1419216"/>
            <a:ext cx="4017007" cy="408026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00000"/>
              </a:lnSpc>
              <a:buNone/>
              <a:defRPr sz="1200" baseline="0"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1200" spc="-7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body copy.</a:t>
            </a:r>
          </a:p>
        </p:txBody>
      </p:sp>
      <p:sp>
        <p:nvSpPr>
          <p:cNvPr id="81" name="Text Placeholder 79"/>
          <p:cNvSpPr>
            <a:spLocks noGrp="1"/>
          </p:cNvSpPr>
          <p:nvPr>
            <p:ph type="body" sz="quarter" idx="12" hasCustomPrompt="1"/>
          </p:nvPr>
        </p:nvSpPr>
        <p:spPr>
          <a:xfrm>
            <a:off x="1014648" y="2339059"/>
            <a:ext cx="3973832" cy="2225463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buNone/>
              <a:defRPr sz="3733" b="1" baseline="0"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dirty="0"/>
              <a:t>Click to add your title copy.</a:t>
            </a:r>
          </a:p>
        </p:txBody>
      </p:sp>
    </p:spTree>
    <p:extLst>
      <p:ext uri="{BB962C8B-B14F-4D97-AF65-F5344CB8AC3E}">
        <p14:creationId xmlns:p14="http://schemas.microsoft.com/office/powerpoint/2010/main" val="8124937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87691-441B-CB4F-B048-5DD29C5F3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DCEBEF-4488-CC4F-86BF-C8F12F90B0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01164A-FC30-C54B-926F-5FFA0B7B45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92670-CFF4-C14C-8363-260D8BA2AF37}" type="datetimeFigureOut">
              <a:rPr lang="en-US" smtClean="0"/>
              <a:t>4/15/21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0F6483-B7A1-1C4D-90D7-DF2BE77E2B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9063E2-D20C-C848-930B-06F3D38D9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BA8D2-0DA6-4D47-B31F-D4C8F34E33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298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4E3C4-B460-C94B-B4C3-CFF4578C86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6C65EB-0B71-C74E-A386-B5EBB4C52B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4DE7FF-F2F8-0A46-AAA0-9D8BAF7122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92670-CFF4-C14C-8363-260D8BA2AF37}" type="datetimeFigureOut">
              <a:rPr lang="en-US" smtClean="0"/>
              <a:t>4/15/21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A78AAF-D956-1441-AA16-541924AD9E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84265C-E5D2-BA44-8F13-827A15700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BA8D2-0DA6-4D47-B31F-D4C8F34E33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0775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FE8B3D-B0E9-824E-B0C1-CDFA018DE3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BF468A-53A0-F344-BF76-222BAFCBF0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31D03A-1623-7546-9585-8C02284497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CE475A-12D0-D944-9E72-F6C80C9799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92670-CFF4-C14C-8363-260D8BA2AF37}" type="datetimeFigureOut">
              <a:rPr lang="en-US" smtClean="0"/>
              <a:t>4/15/21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BA3BE9-DA99-084F-B7AF-E58CACDE69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6DDD65-F12B-9249-9C2F-C2DAB47DE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BA8D2-0DA6-4D47-B31F-D4C8F34E33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8854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72383-6A3B-E349-9B76-E8AA0E85BA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286790-B7E6-4E40-A755-AAF0C79F2E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F330BF-0864-7941-A02B-E70C825968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25271B-DBDD-6441-8502-E12EF260331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A93AFC3-F968-C446-9FB8-A818FF4A64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B67E81F-1706-7C4E-A521-4E7DC23511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92670-CFF4-C14C-8363-260D8BA2AF37}" type="datetimeFigureOut">
              <a:rPr lang="en-US" smtClean="0"/>
              <a:t>4/15/21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AAB1255-B67D-F743-8425-6AC8BD2257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2C201B1-FD20-7E4D-AE8C-97DEA7140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BA8D2-0DA6-4D47-B31F-D4C8F34E33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1451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21EC28-E431-E342-8005-D379F441FF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840C260-E541-3B44-89B0-E9A45281EB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92670-CFF4-C14C-8363-260D8BA2AF37}" type="datetimeFigureOut">
              <a:rPr lang="en-US" smtClean="0"/>
              <a:t>4/15/21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03BC90-C2B4-184C-9D63-386BD78A1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752750-1FA8-C44A-956D-E6C0B8B0C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BA8D2-0DA6-4D47-B31F-D4C8F34E33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1797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EF42335-6A66-F646-86BF-729FF52744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92670-CFF4-C14C-8363-260D8BA2AF37}" type="datetimeFigureOut">
              <a:rPr lang="en-US" smtClean="0"/>
              <a:t>4/15/21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B529BD6-B9A4-954C-B378-FF0C515770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75FA91-F53D-E74A-84FD-E0C6C2D96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BA8D2-0DA6-4D47-B31F-D4C8F34E33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1177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A8A03-5F54-814B-835E-ACB85B231C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A03D72-5F60-0C49-A9BF-B8A3AE9E72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94A47D-6BEE-D442-BD3D-1F14E1406B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A5C93A-42E2-1E48-876F-B3833E7C9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92670-CFF4-C14C-8363-260D8BA2AF37}" type="datetimeFigureOut">
              <a:rPr lang="en-US" smtClean="0"/>
              <a:t>4/15/21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B7AF90-D2D7-1749-8624-A20B4F4926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F8ECA8-F417-2645-8267-7390F84115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BA8D2-0DA6-4D47-B31F-D4C8F34E33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6500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03045-AD96-F541-BE50-88D06D2C2C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0A555F5-5D4F-5547-9BDC-F2BF5970D53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329B87-762F-8345-B912-80DB64A705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A640FC-5C7D-A64F-8053-E66F8FEC54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92670-CFF4-C14C-8363-260D8BA2AF37}" type="datetimeFigureOut">
              <a:rPr lang="en-US" smtClean="0"/>
              <a:t>4/15/21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727809-C01D-6049-9A97-9A75BF803D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BA7034-C277-8946-958B-D3B16D366F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BA8D2-0DA6-4D47-B31F-D4C8F34E33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384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3CDBCB0-7DFA-D143-AA73-40B053620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ED44DD-B948-E94C-91D4-89F97FA457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07D8C9-54DD-254E-90B7-D2D9DC371F9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Calibri Light" panose="020F0302020204030204" pitchFamily="34" charset="0"/>
              </a:defRPr>
            </a:lvl1pPr>
          </a:lstStyle>
          <a:p>
            <a:fld id="{C8B92670-CFF4-C14C-8363-260D8BA2AF37}" type="datetimeFigureOut">
              <a:rPr lang="en-US" smtClean="0"/>
              <a:pPr/>
              <a:t>4/15/21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4802F0-C639-EA40-B74C-CB1E326844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Calibri Light" panose="020F030202020403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83ECBF-16A5-204D-82CA-94205467FF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Calibri Light" panose="020F0302020204030204" pitchFamily="34" charset="0"/>
              </a:defRPr>
            </a:lvl1pPr>
          </a:lstStyle>
          <a:p>
            <a:fld id="{D81BA8D2-0DA6-4D47-B31F-D4C8F34E33A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45676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38/s42003-020-01377-3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hyperlink" Target="https://doi.org/10.1002/evl3.110" TargetMode="Externa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3.emf"/><Relationship Id="rId5" Type="http://schemas.openxmlformats.org/officeDocument/2006/relationships/image" Target="../media/image22.emf"/><Relationship Id="rId4" Type="http://schemas.openxmlformats.org/officeDocument/2006/relationships/image" Target="../media/image21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38/s42003-020-01377-3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doi.org/10.1038/s42003-020-01377-3" TargetMode="Externa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38/s42003-020-01377-3" TargetMode="External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38/s42003-020-01377-3" TargetMode="External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38/s42003-020-01377-3" TargetMode="External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38/s42003-020-01377-3" TargetMode="External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9.png"/><Relationship Id="rId4" Type="http://schemas.openxmlformats.org/officeDocument/2006/relationships/image" Target="../media/image28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12" Type="http://schemas.openxmlformats.org/officeDocument/2006/relationships/image" Target="../media/image3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3.png"/><Relationship Id="rId11" Type="http://schemas.openxmlformats.org/officeDocument/2006/relationships/image" Target="../media/image38.tiff"/><Relationship Id="rId5" Type="http://schemas.openxmlformats.org/officeDocument/2006/relationships/image" Target="../media/image32.tiff"/><Relationship Id="rId15" Type="http://schemas.openxmlformats.org/officeDocument/2006/relationships/image" Target="../media/image42.tiff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Relationship Id="rId14" Type="http://schemas.openxmlformats.org/officeDocument/2006/relationships/image" Target="../media/image41.tif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tiff"/><Relationship Id="rId3" Type="http://schemas.openxmlformats.org/officeDocument/2006/relationships/image" Target="../media/image4.png"/><Relationship Id="rId7" Type="http://schemas.openxmlformats.org/officeDocument/2006/relationships/image" Target="../media/image8.tiff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tiff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tif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7" Type="http://schemas.openxmlformats.org/officeDocument/2006/relationships/image" Target="../media/image9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tiff"/><Relationship Id="rId5" Type="http://schemas.openxmlformats.org/officeDocument/2006/relationships/image" Target="../media/image7.tiff"/><Relationship Id="rId4" Type="http://schemas.openxmlformats.org/officeDocument/2006/relationships/image" Target="../media/image18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AD045-5B25-E74D-9A93-52FB5FFDCB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7289" y="1122363"/>
            <a:ext cx="9972674" cy="1577975"/>
          </a:xfrm>
        </p:spPr>
        <p:txBody>
          <a:bodyPr>
            <a:normAutofit/>
          </a:bodyPr>
          <a:lstStyle/>
          <a:p>
            <a:r>
              <a:rPr lang="en-US" sz="4000" b="1" dirty="0"/>
              <a:t>Comparative genomics of parasitic helminths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603054-1E60-A74B-918D-26795946DB3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2800" dirty="0"/>
              <a:t>Steve Doyle </a:t>
            </a:r>
          </a:p>
          <a:p>
            <a:r>
              <a:rPr lang="en-US" sz="2800" dirty="0"/>
              <a:t>Wellcome Sanger Institute</a:t>
            </a:r>
          </a:p>
          <a:p>
            <a:endParaRPr lang="en-US" sz="2800" dirty="0"/>
          </a:p>
          <a:p>
            <a:r>
              <a:rPr lang="en-US" sz="2800" dirty="0"/>
              <a:t>LSHTM Pathogen Genomics 2021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82874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65FC741-A351-0644-AC73-86FBAA44B66A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Calibri Light" panose="020F030202020403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D394931-2EB3-DA46-9135-DF91925B3D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725" y="1331911"/>
            <a:ext cx="11343882" cy="448310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CAB5297-E27D-ED4D-B174-B4FC0FD49344}"/>
              </a:ext>
            </a:extLst>
          </p:cNvPr>
          <p:cNvSpPr/>
          <p:nvPr/>
        </p:nvSpPr>
        <p:spPr>
          <a:xfrm>
            <a:off x="0" y="6503985"/>
            <a:ext cx="75724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+mj-lt"/>
              </a:rPr>
              <a:t>Doyle et al (2020) Communications Biology </a:t>
            </a:r>
            <a:r>
              <a:rPr lang="en-GB" sz="1600" dirty="0">
                <a:latin typeface="+mj-lt"/>
                <a:hlinkClick r:id="rId3"/>
              </a:rPr>
              <a:t>https://doi.org/10.1038/s42003-020-01377-3</a:t>
            </a:r>
            <a:r>
              <a:rPr lang="en-US" sz="1600" dirty="0">
                <a:latin typeface="+mj-lt"/>
              </a:rPr>
              <a:t>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3AF2FD9-A581-864F-B092-5501C18FDA8A}"/>
              </a:ext>
            </a:extLst>
          </p:cNvPr>
          <p:cNvSpPr/>
          <p:nvPr/>
        </p:nvSpPr>
        <p:spPr>
          <a:xfrm>
            <a:off x="644769" y="1418492"/>
            <a:ext cx="574431" cy="4071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17F65F5-BEC0-0A4D-B055-5921DAE04E3A}"/>
              </a:ext>
            </a:extLst>
          </p:cNvPr>
          <p:cNvSpPr/>
          <p:nvPr/>
        </p:nvSpPr>
        <p:spPr>
          <a:xfrm>
            <a:off x="4921495" y="1295036"/>
            <a:ext cx="574431" cy="4071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601CBEC-83E4-9C4D-BB10-8B3458EC9066}"/>
              </a:ext>
            </a:extLst>
          </p:cNvPr>
          <p:cNvSpPr/>
          <p:nvPr/>
        </p:nvSpPr>
        <p:spPr>
          <a:xfrm>
            <a:off x="5023338" y="1539208"/>
            <a:ext cx="6787269" cy="20597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C7F08FB-C312-1243-AC00-17D2D2BF1216}"/>
              </a:ext>
            </a:extLst>
          </p:cNvPr>
          <p:cNvSpPr/>
          <p:nvPr/>
        </p:nvSpPr>
        <p:spPr>
          <a:xfrm>
            <a:off x="5023337" y="3722441"/>
            <a:ext cx="6787269" cy="20597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29661D2-23D5-EE46-9E4B-D6B0D72F2CDB}"/>
              </a:ext>
            </a:extLst>
          </p:cNvPr>
          <p:cNvSpPr txBox="1">
            <a:spLocks/>
          </p:cNvSpPr>
          <p:nvPr/>
        </p:nvSpPr>
        <p:spPr>
          <a:xfrm>
            <a:off x="266700" y="193675"/>
            <a:ext cx="10515600" cy="5492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Evolutionary insight using chromosome-scale genomes</a:t>
            </a:r>
          </a:p>
        </p:txBody>
      </p:sp>
    </p:spTree>
    <p:extLst>
      <p:ext uri="{BB962C8B-B14F-4D97-AF65-F5344CB8AC3E}">
        <p14:creationId xmlns:p14="http://schemas.microsoft.com/office/powerpoint/2010/main" val="2393487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50D97BC-51AF-9141-85D2-FC01C227C7B0}"/>
              </a:ext>
            </a:extLst>
          </p:cNvPr>
          <p:cNvSpPr/>
          <p:nvPr/>
        </p:nvSpPr>
        <p:spPr>
          <a:xfrm>
            <a:off x="0" y="6491026"/>
            <a:ext cx="739019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dirty="0">
                <a:latin typeface="+mj-lt"/>
              </a:rPr>
              <a:t>Stevens </a:t>
            </a:r>
            <a:r>
              <a:rPr lang="en-GB" sz="1400" i="1" dirty="0">
                <a:latin typeface="+mj-lt"/>
              </a:rPr>
              <a:t>et al.</a:t>
            </a:r>
            <a:r>
              <a:rPr lang="en-GB" sz="1400" dirty="0">
                <a:latin typeface="+mj-lt"/>
              </a:rPr>
              <a:t> (2019) Evolutionary Letters </a:t>
            </a:r>
            <a:r>
              <a:rPr lang="en-GB" sz="1400" dirty="0">
                <a:latin typeface="+mj-lt"/>
                <a:hlinkClick r:id="rId2"/>
              </a:rPr>
              <a:t>https://doi.org/10.1002/evl3.110</a:t>
            </a:r>
            <a:endParaRPr lang="en-US" sz="1400" dirty="0">
              <a:latin typeface="+mj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6FD332-8B90-2446-9809-D84EC932EE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3554"/>
          <a:stretch/>
        </p:blipFill>
        <p:spPr>
          <a:xfrm>
            <a:off x="0" y="1444300"/>
            <a:ext cx="5047488" cy="469061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53890C2-8FF1-8741-A810-6AF39F37A64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954" t="50589" r="10915" b="12210"/>
          <a:stretch/>
        </p:blipFill>
        <p:spPr>
          <a:xfrm>
            <a:off x="6059153" y="837845"/>
            <a:ext cx="6065282" cy="152819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CA26E35-66F3-D74D-ABA8-5ACEA79E989A}"/>
              </a:ext>
            </a:extLst>
          </p:cNvPr>
          <p:cNvSpPr txBox="1"/>
          <p:nvPr/>
        </p:nvSpPr>
        <p:spPr>
          <a:xfrm>
            <a:off x="6059153" y="595765"/>
            <a:ext cx="20528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latin typeface="+mj-lt"/>
              </a:rPr>
              <a:t>H. contortus vs C. </a:t>
            </a:r>
            <a:r>
              <a:rPr lang="en-US" sz="1400" i="1" dirty="0" err="1">
                <a:latin typeface="+mj-lt"/>
              </a:rPr>
              <a:t>elegans</a:t>
            </a:r>
            <a:endParaRPr lang="en-US" sz="1400" i="1" dirty="0">
              <a:latin typeface="+mj-lt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856F476-BFB4-A744-9023-7AFAEF503B52}"/>
              </a:ext>
            </a:extLst>
          </p:cNvPr>
          <p:cNvGrpSpPr/>
          <p:nvPr/>
        </p:nvGrpSpPr>
        <p:grpSpPr>
          <a:xfrm>
            <a:off x="3913764" y="2798963"/>
            <a:ext cx="8210671" cy="1763542"/>
            <a:chOff x="3913764" y="2798963"/>
            <a:chExt cx="8210671" cy="1763542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A16922FD-500E-BD4C-95B5-A938456A6377}"/>
                </a:ext>
              </a:extLst>
            </p:cNvPr>
            <p:cNvSpPr/>
            <p:nvPr/>
          </p:nvSpPr>
          <p:spPr>
            <a:xfrm>
              <a:off x="3913764" y="4299217"/>
              <a:ext cx="127664" cy="12876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6E4E39C-0C0C-2746-A8CF-75BEBFAE9B95}"/>
                </a:ext>
              </a:extLst>
            </p:cNvPr>
            <p:cNvSpPr/>
            <p:nvPr/>
          </p:nvSpPr>
          <p:spPr>
            <a:xfrm>
              <a:off x="4044280" y="4408499"/>
              <a:ext cx="127664" cy="12876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461004F-65FC-DC48-B7D9-F3C3A18097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5555" t="48490" r="8491"/>
            <a:stretch/>
          </p:blipFill>
          <p:spPr>
            <a:xfrm>
              <a:off x="6099347" y="3015059"/>
              <a:ext cx="6025088" cy="1547446"/>
            </a:xfrm>
            <a:prstGeom prst="rect">
              <a:avLst/>
            </a:prstGeom>
          </p:spPr>
        </p:pic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91E9C128-1EAB-534B-A533-6F1B82AE95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18000" y="3260596"/>
              <a:ext cx="1570334" cy="1038622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0B1BBFE-E3A9-9846-9166-4A5D89A88298}"/>
                </a:ext>
              </a:extLst>
            </p:cNvPr>
            <p:cNvSpPr txBox="1"/>
            <p:nvPr/>
          </p:nvSpPr>
          <p:spPr>
            <a:xfrm>
              <a:off x="6059153" y="2798963"/>
              <a:ext cx="203292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>
                  <a:latin typeface="+mj-lt"/>
                </a:rPr>
                <a:t>C. </a:t>
              </a:r>
              <a:r>
                <a:rPr lang="en-US" sz="1400" i="1" dirty="0" err="1">
                  <a:latin typeface="+mj-lt"/>
                </a:rPr>
                <a:t>elegans</a:t>
              </a:r>
              <a:r>
                <a:rPr lang="en-US" sz="1400" i="1" dirty="0">
                  <a:latin typeface="+mj-lt"/>
                </a:rPr>
                <a:t> vs C. </a:t>
              </a:r>
              <a:r>
                <a:rPr lang="en-US" sz="1400" i="1" dirty="0" err="1">
                  <a:latin typeface="+mj-lt"/>
                </a:rPr>
                <a:t>inopinata</a:t>
              </a:r>
              <a:endParaRPr lang="en-US" sz="1400" i="1" dirty="0">
                <a:latin typeface="+mj-lt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DB3B733C-2297-EC47-91F8-8FB6D7B8526C}"/>
              </a:ext>
            </a:extLst>
          </p:cNvPr>
          <p:cNvGrpSpPr/>
          <p:nvPr/>
        </p:nvGrpSpPr>
        <p:grpSpPr>
          <a:xfrm>
            <a:off x="3847375" y="4809651"/>
            <a:ext cx="8277060" cy="1606681"/>
            <a:chOff x="3847375" y="4809651"/>
            <a:chExt cx="8277060" cy="1606681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544C5DC3-2D2A-644D-9578-2E3736C6FD2E}"/>
                </a:ext>
              </a:extLst>
            </p:cNvPr>
            <p:cNvSpPr/>
            <p:nvPr/>
          </p:nvSpPr>
          <p:spPr>
            <a:xfrm>
              <a:off x="3847375" y="5447683"/>
              <a:ext cx="127664" cy="12876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976E2419-6FD0-C74B-B107-647A0B83A313}"/>
                </a:ext>
              </a:extLst>
            </p:cNvPr>
            <p:cNvSpPr/>
            <p:nvPr/>
          </p:nvSpPr>
          <p:spPr>
            <a:xfrm>
              <a:off x="3847375" y="5270415"/>
              <a:ext cx="127664" cy="12876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06616EAF-AC78-5643-A521-C6E8CDDBB3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5490" r="9574"/>
            <a:stretch/>
          </p:blipFill>
          <p:spPr>
            <a:xfrm>
              <a:off x="6085239" y="5113364"/>
              <a:ext cx="6039196" cy="1302968"/>
            </a:xfrm>
            <a:prstGeom prst="rect">
              <a:avLst/>
            </a:prstGeom>
          </p:spPr>
        </p:pic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6D60957F-CF66-E949-89E7-A4B91648511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71944" y="5072957"/>
              <a:ext cx="1716390" cy="37472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89B9E36-5741-A34A-9004-8A8C9EC1EF6F}"/>
                </a:ext>
              </a:extLst>
            </p:cNvPr>
            <p:cNvSpPr txBox="1"/>
            <p:nvPr/>
          </p:nvSpPr>
          <p:spPr>
            <a:xfrm>
              <a:off x="6059153" y="4809651"/>
              <a:ext cx="18574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>
                  <a:latin typeface="+mj-lt"/>
                </a:rPr>
                <a:t>C. </a:t>
              </a:r>
              <a:r>
                <a:rPr lang="en-US" sz="1400" i="1" dirty="0" err="1">
                  <a:latin typeface="+mj-lt"/>
                </a:rPr>
                <a:t>nigoni</a:t>
              </a:r>
              <a:r>
                <a:rPr lang="en-US" sz="1400" i="1" dirty="0">
                  <a:latin typeface="+mj-lt"/>
                </a:rPr>
                <a:t> vs C. </a:t>
              </a:r>
              <a:r>
                <a:rPr lang="en-US" sz="1400" i="1" dirty="0" err="1">
                  <a:latin typeface="+mj-lt"/>
                </a:rPr>
                <a:t>briggsae</a:t>
              </a:r>
              <a:endParaRPr lang="en-US" sz="1400" i="1" dirty="0">
                <a:latin typeface="+mj-lt"/>
              </a:endParaRPr>
            </a:p>
          </p:txBody>
        </p:sp>
      </p:grpSp>
      <p:sp>
        <p:nvSpPr>
          <p:cNvPr id="18" name="Title 1">
            <a:extLst>
              <a:ext uri="{FF2B5EF4-FFF2-40B4-BE49-F238E27FC236}">
                <a16:creationId xmlns:a16="http://schemas.microsoft.com/office/drawing/2014/main" id="{1A2FDB65-4981-B440-832B-254912AF54FD}"/>
              </a:ext>
            </a:extLst>
          </p:cNvPr>
          <p:cNvSpPr txBox="1">
            <a:spLocks/>
          </p:cNvSpPr>
          <p:nvPr/>
        </p:nvSpPr>
        <p:spPr>
          <a:xfrm>
            <a:off x="266700" y="193675"/>
            <a:ext cx="10515600" cy="5492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Evolutionary insight using chromosome-scale genomes</a:t>
            </a:r>
          </a:p>
        </p:txBody>
      </p:sp>
    </p:spTree>
    <p:extLst>
      <p:ext uri="{BB962C8B-B14F-4D97-AF65-F5344CB8AC3E}">
        <p14:creationId xmlns:p14="http://schemas.microsoft.com/office/powerpoint/2010/main" val="3332381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8B61DBC-6C43-7641-9CAD-932ED5D7D8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8600" y="1537069"/>
            <a:ext cx="9324828" cy="416364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7308D05-F317-254E-9CEC-7BDC35FDEFF3}"/>
              </a:ext>
            </a:extLst>
          </p:cNvPr>
          <p:cNvSpPr/>
          <p:nvPr/>
        </p:nvSpPr>
        <p:spPr>
          <a:xfrm>
            <a:off x="0" y="6503985"/>
            <a:ext cx="75724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+mj-lt"/>
              </a:rPr>
              <a:t>Doyle et al (2020) Communications Biology </a:t>
            </a:r>
            <a:r>
              <a:rPr lang="en-GB" sz="1600" dirty="0">
                <a:latin typeface="+mj-lt"/>
                <a:hlinkClick r:id="rId3"/>
              </a:rPr>
              <a:t>https://doi.org/10.1038/s42003-020-01377-3</a:t>
            </a:r>
            <a:r>
              <a:rPr lang="en-US" sz="1600" dirty="0">
                <a:latin typeface="+mj-lt"/>
              </a:rPr>
              <a:t> 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3C5E9AA-4B43-8D49-94E2-90F0FE3D322D}"/>
              </a:ext>
            </a:extLst>
          </p:cNvPr>
          <p:cNvSpPr txBox="1">
            <a:spLocks/>
          </p:cNvSpPr>
          <p:nvPr/>
        </p:nvSpPr>
        <p:spPr>
          <a:xfrm>
            <a:off x="266700" y="193675"/>
            <a:ext cx="10515600" cy="5492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Evolutionary insight using chromosome-scale genomes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E8F8399-9C4A-FE49-92DF-723032FDA59E}"/>
              </a:ext>
            </a:extLst>
          </p:cNvPr>
          <p:cNvSpPr/>
          <p:nvPr/>
        </p:nvSpPr>
        <p:spPr>
          <a:xfrm>
            <a:off x="1498600" y="3716215"/>
            <a:ext cx="8641862" cy="18522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72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8B61DBC-6C43-7641-9CAD-932ED5D7D8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3691" y="742950"/>
            <a:ext cx="4941094" cy="22062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BFD2BFA-8516-4244-8CB5-9D2B32560F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4300" y="2586881"/>
            <a:ext cx="3887788" cy="35333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DC93172-7ABC-F94B-AAF4-B8C0662CB4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4238" y="3120534"/>
            <a:ext cx="3394075" cy="299969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1FE9274-858C-9B47-98E2-61457D932C17}"/>
              </a:ext>
            </a:extLst>
          </p:cNvPr>
          <p:cNvSpPr/>
          <p:nvPr/>
        </p:nvSpPr>
        <p:spPr>
          <a:xfrm>
            <a:off x="0" y="6503985"/>
            <a:ext cx="75724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+mj-lt"/>
              </a:rPr>
              <a:t>Doyle et al (2020) Communications Biology </a:t>
            </a:r>
            <a:r>
              <a:rPr lang="en-GB" sz="1600" dirty="0">
                <a:latin typeface="+mj-lt"/>
                <a:hlinkClick r:id="rId5"/>
              </a:rPr>
              <a:t>https://doi.org/10.1038/s42003-020-01377-3</a:t>
            </a:r>
            <a:r>
              <a:rPr lang="en-US" sz="1600" dirty="0">
                <a:latin typeface="+mj-lt"/>
              </a:rPr>
              <a:t> 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63413F6-6067-5542-88FE-91585A0FC3C8}"/>
              </a:ext>
            </a:extLst>
          </p:cNvPr>
          <p:cNvSpPr txBox="1">
            <a:spLocks/>
          </p:cNvSpPr>
          <p:nvPr/>
        </p:nvSpPr>
        <p:spPr>
          <a:xfrm>
            <a:off x="266700" y="193675"/>
            <a:ext cx="10515600" cy="5492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Evolutionary insight using chromosome-scale genomes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72FB420-98F3-824F-85A8-2326185CAD27}"/>
              </a:ext>
            </a:extLst>
          </p:cNvPr>
          <p:cNvSpPr/>
          <p:nvPr/>
        </p:nvSpPr>
        <p:spPr>
          <a:xfrm>
            <a:off x="1305764" y="2586881"/>
            <a:ext cx="574431" cy="4071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8D99312-EE64-F344-8F0D-E8ECDE4A087F}"/>
              </a:ext>
            </a:extLst>
          </p:cNvPr>
          <p:cNvSpPr/>
          <p:nvPr/>
        </p:nvSpPr>
        <p:spPr>
          <a:xfrm>
            <a:off x="5964238" y="2994015"/>
            <a:ext cx="3601793" cy="31262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224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5E6DDD2-DC2B-F241-BF4E-C53A10FF5C4E}"/>
              </a:ext>
            </a:extLst>
          </p:cNvPr>
          <p:cNvSpPr txBox="1">
            <a:spLocks/>
          </p:cNvSpPr>
          <p:nvPr/>
        </p:nvSpPr>
        <p:spPr>
          <a:xfrm>
            <a:off x="266700" y="193675"/>
            <a:ext cx="10515600" cy="5492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latin typeface="Calibri Light" panose="020F0302020204030204" pitchFamily="34" charset="0"/>
              </a:rPr>
              <a:t>Shared parasite variation sheds light on adaption and migration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65FC741-A351-0644-AC73-86FBAA44B66A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Calibri Light" panose="020F0302020204030204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D9F1DC0-53A6-974D-9631-D7AB7897BC49}"/>
              </a:ext>
            </a:extLst>
          </p:cNvPr>
          <p:cNvSpPr txBox="1">
            <a:spLocks/>
          </p:cNvSpPr>
          <p:nvPr/>
        </p:nvSpPr>
        <p:spPr>
          <a:xfrm>
            <a:off x="990600" y="1328738"/>
            <a:ext cx="10515600" cy="500062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Calibri Light" panose="020F0302020204030204" pitchFamily="34" charset="0"/>
            </a:endParaRPr>
          </a:p>
          <a:p>
            <a:endParaRPr lang="en-US" dirty="0">
              <a:latin typeface="Calibri Light" panose="020F03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DE0329D-ABB3-2040-B3D7-0D4C9982D5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0297"/>
          <a:stretch/>
        </p:blipFill>
        <p:spPr>
          <a:xfrm>
            <a:off x="466725" y="1331911"/>
            <a:ext cx="4503860" cy="4483102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01209D3-9CFE-E84B-B3DC-12D39878F747}"/>
              </a:ext>
            </a:extLst>
          </p:cNvPr>
          <p:cNvSpPr txBox="1">
            <a:spLocks/>
          </p:cNvSpPr>
          <p:nvPr/>
        </p:nvSpPr>
        <p:spPr>
          <a:xfrm>
            <a:off x="5943028" y="1392321"/>
            <a:ext cx="5117123" cy="487345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Calibri Light" panose="020F0302020204030204" pitchFamily="34" charset="0"/>
              </a:rPr>
              <a:t>Between species comparisons can tell us about deep evolutionary relationships</a:t>
            </a:r>
          </a:p>
          <a:p>
            <a:endParaRPr lang="en-US" dirty="0">
              <a:latin typeface="Calibri Light" panose="020F0302020204030204" pitchFamily="34" charset="0"/>
            </a:endParaRPr>
          </a:p>
          <a:p>
            <a:r>
              <a:rPr lang="en-US" dirty="0">
                <a:latin typeface="Calibri Light" panose="020F0302020204030204" pitchFamily="34" charset="0"/>
              </a:rPr>
              <a:t>Within species variation can inform more recent selection / adaptation</a:t>
            </a:r>
          </a:p>
          <a:p>
            <a:endParaRPr lang="en-US" dirty="0">
              <a:latin typeface="Calibri Light" panose="020F0302020204030204" pitchFamily="34" charset="0"/>
            </a:endParaRPr>
          </a:p>
          <a:p>
            <a:r>
              <a:rPr lang="en-US" dirty="0">
                <a:latin typeface="Calibri Light" panose="020F0302020204030204" pitchFamily="34" charset="0"/>
              </a:rPr>
              <a:t>How is genetic variation distributed among chromosomes?</a:t>
            </a:r>
            <a:endParaRPr lang="en-US" b="1" i="1" dirty="0">
              <a:solidFill>
                <a:srgbClr val="FF0000"/>
              </a:solidFill>
              <a:latin typeface="Calibri Light" panose="020F0302020204030204" pitchFamily="34" charset="0"/>
            </a:endParaRPr>
          </a:p>
          <a:p>
            <a:pPr marL="457200" lvl="1" indent="0">
              <a:buNone/>
            </a:pPr>
            <a:endParaRPr lang="en-US" dirty="0">
              <a:latin typeface="Calibri Light" panose="020F0302020204030204" pitchFamily="34" charset="0"/>
            </a:endParaRPr>
          </a:p>
          <a:p>
            <a:endParaRPr lang="en-US" dirty="0">
              <a:latin typeface="Calibri Light" panose="020F0302020204030204" pitchFamily="34" charset="0"/>
            </a:endParaRPr>
          </a:p>
          <a:p>
            <a:endParaRPr lang="en-US" dirty="0">
              <a:latin typeface="Calibri Light" panose="020F0302020204030204" pitchFamily="34" charset="0"/>
            </a:endParaRPr>
          </a:p>
          <a:p>
            <a:endParaRPr lang="en-US" dirty="0">
              <a:latin typeface="Calibri Light" panose="020F030202020403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6EAE641-E345-5443-902C-F7605C1548B3}"/>
              </a:ext>
            </a:extLst>
          </p:cNvPr>
          <p:cNvSpPr/>
          <p:nvPr/>
        </p:nvSpPr>
        <p:spPr>
          <a:xfrm>
            <a:off x="644769" y="1418492"/>
            <a:ext cx="574431" cy="4071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922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65FC741-A351-0644-AC73-86FBAA44B66A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Calibri Light" panose="020F0302020204030204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D9F1DC0-53A6-974D-9631-D7AB7897BC49}"/>
              </a:ext>
            </a:extLst>
          </p:cNvPr>
          <p:cNvSpPr txBox="1">
            <a:spLocks/>
          </p:cNvSpPr>
          <p:nvPr/>
        </p:nvSpPr>
        <p:spPr>
          <a:xfrm>
            <a:off x="990600" y="1328738"/>
            <a:ext cx="10515600" cy="500062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Calibri Light" panose="020F0302020204030204" pitchFamily="34" charset="0"/>
            </a:endParaRPr>
          </a:p>
          <a:p>
            <a:endParaRPr lang="en-US" dirty="0">
              <a:latin typeface="Calibri Light" panose="020F03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2316312-7966-1D45-B363-6A7C186C31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439" t="32827" b="34292"/>
          <a:stretch/>
        </p:blipFill>
        <p:spPr>
          <a:xfrm>
            <a:off x="5408260" y="2649414"/>
            <a:ext cx="4646090" cy="191086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FE83B5F-9ECA-8A4A-B57A-B016564408DD}"/>
              </a:ext>
            </a:extLst>
          </p:cNvPr>
          <p:cNvSpPr/>
          <p:nvPr/>
        </p:nvSpPr>
        <p:spPr>
          <a:xfrm>
            <a:off x="1209040" y="741628"/>
            <a:ext cx="304800" cy="4267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9EDE672-95A7-A34D-879A-5CE2F56F80C2}"/>
              </a:ext>
            </a:extLst>
          </p:cNvPr>
          <p:cNvSpPr/>
          <p:nvPr/>
        </p:nvSpPr>
        <p:spPr>
          <a:xfrm>
            <a:off x="1209040" y="2468828"/>
            <a:ext cx="304800" cy="4267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70E7782-0A24-EA4A-9084-E2CC3B01E3C0}"/>
              </a:ext>
            </a:extLst>
          </p:cNvPr>
          <p:cNvSpPr/>
          <p:nvPr/>
        </p:nvSpPr>
        <p:spPr>
          <a:xfrm>
            <a:off x="1239520" y="4389068"/>
            <a:ext cx="304800" cy="4267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712FC77-9CCE-D747-89C9-E888AB312645}"/>
              </a:ext>
            </a:extLst>
          </p:cNvPr>
          <p:cNvSpPr/>
          <p:nvPr/>
        </p:nvSpPr>
        <p:spPr>
          <a:xfrm>
            <a:off x="5515064" y="741628"/>
            <a:ext cx="304800" cy="4267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BAEF6EA-1956-084A-9A51-7DF310BCD3F7}"/>
              </a:ext>
            </a:extLst>
          </p:cNvPr>
          <p:cNvSpPr/>
          <p:nvPr/>
        </p:nvSpPr>
        <p:spPr>
          <a:xfrm>
            <a:off x="5408260" y="2468828"/>
            <a:ext cx="304800" cy="4267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95CCA77-D590-C045-A097-3D1BA33F231F}"/>
              </a:ext>
            </a:extLst>
          </p:cNvPr>
          <p:cNvSpPr/>
          <p:nvPr/>
        </p:nvSpPr>
        <p:spPr>
          <a:xfrm>
            <a:off x="5494535" y="4389068"/>
            <a:ext cx="304800" cy="4267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44CDD79-ED32-EE41-B7C5-0F3A87C7A573}"/>
              </a:ext>
            </a:extLst>
          </p:cNvPr>
          <p:cNvCxnSpPr>
            <a:cxnSpLocks/>
          </p:cNvCxnSpPr>
          <p:nvPr/>
        </p:nvCxnSpPr>
        <p:spPr>
          <a:xfrm flipH="1">
            <a:off x="9321209" y="3225210"/>
            <a:ext cx="62377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7D085E5-50C2-0049-BD08-64218A172A01}"/>
              </a:ext>
            </a:extLst>
          </p:cNvPr>
          <p:cNvCxnSpPr>
            <a:cxnSpLocks/>
          </p:cNvCxnSpPr>
          <p:nvPr/>
        </p:nvCxnSpPr>
        <p:spPr>
          <a:xfrm flipH="1">
            <a:off x="9321209" y="3405964"/>
            <a:ext cx="62377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F63727D-8B5C-ED44-A596-EAC658DF0961}"/>
              </a:ext>
            </a:extLst>
          </p:cNvPr>
          <p:cNvCxnSpPr>
            <a:cxnSpLocks/>
          </p:cNvCxnSpPr>
          <p:nvPr/>
        </p:nvCxnSpPr>
        <p:spPr>
          <a:xfrm flipH="1">
            <a:off x="9321209" y="3883651"/>
            <a:ext cx="62377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77C1F0A-9C1E-5745-AF1F-EAF2AEDD1C0A}"/>
              </a:ext>
            </a:extLst>
          </p:cNvPr>
          <p:cNvCxnSpPr>
            <a:cxnSpLocks/>
          </p:cNvCxnSpPr>
          <p:nvPr/>
        </p:nvCxnSpPr>
        <p:spPr>
          <a:xfrm flipH="1">
            <a:off x="9321209" y="4249703"/>
            <a:ext cx="62377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DDDCFFE-E60E-F247-9AFA-A5BE3D09C4DD}"/>
              </a:ext>
            </a:extLst>
          </p:cNvPr>
          <p:cNvSpPr txBox="1"/>
          <p:nvPr/>
        </p:nvSpPr>
        <p:spPr>
          <a:xfrm>
            <a:off x="9944986" y="2872509"/>
            <a:ext cx="18962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+mj-lt"/>
              </a:rPr>
              <a:t>Nucleotide diversity: </a:t>
            </a:r>
          </a:p>
          <a:p>
            <a:r>
              <a:rPr lang="en-US" sz="1200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Between populations</a:t>
            </a:r>
          </a:p>
          <a:p>
            <a:r>
              <a:rPr lang="en-US" sz="1200" dirty="0">
                <a:solidFill>
                  <a:schemeClr val="accent5">
                    <a:lumMod val="50000"/>
                  </a:schemeClr>
                </a:solidFill>
                <a:latin typeface="+mj-lt"/>
              </a:rPr>
              <a:t>Private to single population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5822E7D-F24D-0145-84DD-73FBD43E4720}"/>
              </a:ext>
            </a:extLst>
          </p:cNvPr>
          <p:cNvSpPr txBox="1"/>
          <p:nvPr/>
        </p:nvSpPr>
        <p:spPr>
          <a:xfrm>
            <a:off x="9944986" y="3728446"/>
            <a:ext cx="17508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chemeClr val="accent5">
                    <a:lumMod val="75000"/>
                  </a:schemeClr>
                </a:solidFill>
                <a:latin typeface="+mj-lt"/>
              </a:rPr>
              <a:t>Fst</a:t>
            </a:r>
            <a:r>
              <a:rPr lang="en-US" sz="1200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 Between populations</a:t>
            </a:r>
            <a:endParaRPr lang="en-US" sz="1200" dirty="0">
              <a:solidFill>
                <a:schemeClr val="accent5">
                  <a:lumMod val="50000"/>
                </a:schemeClr>
              </a:solidFill>
              <a:latin typeface="+mj-lt"/>
            </a:endParaRPr>
          </a:p>
          <a:p>
            <a:endParaRPr lang="en-US" sz="1200" dirty="0">
              <a:solidFill>
                <a:schemeClr val="accent5">
                  <a:lumMod val="50000"/>
                </a:schemeClr>
              </a:solidFill>
              <a:latin typeface="+mj-lt"/>
            </a:endParaRPr>
          </a:p>
          <a:p>
            <a:r>
              <a:rPr lang="en-US" sz="1200" dirty="0">
                <a:solidFill>
                  <a:schemeClr val="accent5">
                    <a:lumMod val="50000"/>
                  </a:schemeClr>
                </a:solidFill>
                <a:latin typeface="+mj-lt"/>
              </a:rPr>
              <a:t>Gene density (solid lines)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62A16CD6-7599-5049-BF5A-7120DB66E2B6}"/>
              </a:ext>
            </a:extLst>
          </p:cNvPr>
          <p:cNvSpPr txBox="1">
            <a:spLocks/>
          </p:cNvSpPr>
          <p:nvPr/>
        </p:nvSpPr>
        <p:spPr>
          <a:xfrm>
            <a:off x="266700" y="193675"/>
            <a:ext cx="10515600" cy="5492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latin typeface="Calibri Light" panose="020F0302020204030204" pitchFamily="34" charset="0"/>
              </a:rPr>
              <a:t>Shared parasite variation sheds light on adaption and migration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FE1AA7E-C6A3-C540-80C8-2321B4EBA6D7}"/>
              </a:ext>
            </a:extLst>
          </p:cNvPr>
          <p:cNvSpPr/>
          <p:nvPr/>
        </p:nvSpPr>
        <p:spPr>
          <a:xfrm>
            <a:off x="0" y="6503985"/>
            <a:ext cx="75724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+mj-lt"/>
              </a:rPr>
              <a:t>Doyle et al (2020) Communications Biology </a:t>
            </a:r>
            <a:r>
              <a:rPr lang="en-GB" sz="1600" dirty="0">
                <a:latin typeface="+mj-lt"/>
                <a:hlinkClick r:id="rId3"/>
              </a:rPr>
              <a:t>https://doi.org/10.1038/s42003-020-01377-3</a:t>
            </a:r>
            <a:r>
              <a:rPr lang="en-US" sz="1600" dirty="0">
                <a:latin typeface="+mj-lt"/>
              </a:rPr>
              <a:t>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7A9CE7F-81F5-DF47-A525-FC92DD1B9D3B}"/>
              </a:ext>
            </a:extLst>
          </p:cNvPr>
          <p:cNvSpPr txBox="1"/>
          <p:nvPr/>
        </p:nvSpPr>
        <p:spPr>
          <a:xfrm>
            <a:off x="2080193" y="914955"/>
            <a:ext cx="559153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libri Light" panose="020F0302020204030204" pitchFamily="34" charset="0"/>
              </a:rPr>
              <a:t>Whole genome sequencing of </a:t>
            </a:r>
            <a:r>
              <a:rPr lang="en-US" sz="2400" i="1" dirty="0">
                <a:latin typeface="Calibri Light" panose="020F0302020204030204" pitchFamily="34" charset="0"/>
              </a:rPr>
              <a:t>H. contortus</a:t>
            </a:r>
            <a:r>
              <a:rPr lang="en-US" sz="2400" dirty="0">
                <a:latin typeface="Calibri Light" panose="020F0302020204030204" pitchFamily="34" charset="0"/>
              </a:rPr>
              <a:t>: </a:t>
            </a:r>
          </a:p>
          <a:p>
            <a:r>
              <a:rPr lang="en-US" sz="2000" b="1" dirty="0">
                <a:latin typeface="Calibri Light" panose="020F0302020204030204" pitchFamily="34" charset="0"/>
              </a:rPr>
              <a:t>- 338 samples </a:t>
            </a:r>
            <a:r>
              <a:rPr lang="en-US" sz="2000" dirty="0">
                <a:latin typeface="Calibri Light" panose="020F0302020204030204" pitchFamily="34" charset="0"/>
              </a:rPr>
              <a:t>from </a:t>
            </a:r>
            <a:r>
              <a:rPr lang="en-US" sz="2000" b="1" dirty="0">
                <a:latin typeface="Calibri Light" panose="020F0302020204030204" pitchFamily="34" charset="0"/>
              </a:rPr>
              <a:t>35 populations</a:t>
            </a:r>
          </a:p>
          <a:p>
            <a:r>
              <a:rPr lang="en-US" sz="2000" b="1" dirty="0">
                <a:latin typeface="Calibri Light" panose="020F0302020204030204" pitchFamily="34" charset="0"/>
              </a:rPr>
              <a:t>- ~20 million single nucleotide variants</a:t>
            </a:r>
          </a:p>
        </p:txBody>
      </p:sp>
    </p:spTree>
    <p:extLst>
      <p:ext uri="{BB962C8B-B14F-4D97-AF65-F5344CB8AC3E}">
        <p14:creationId xmlns:p14="http://schemas.microsoft.com/office/powerpoint/2010/main" val="35310388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65FC741-A351-0644-AC73-86FBAA44B66A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Calibri Light" panose="020F0302020204030204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D9F1DC0-53A6-974D-9631-D7AB7897BC49}"/>
              </a:ext>
            </a:extLst>
          </p:cNvPr>
          <p:cNvSpPr txBox="1">
            <a:spLocks/>
          </p:cNvSpPr>
          <p:nvPr/>
        </p:nvSpPr>
        <p:spPr>
          <a:xfrm>
            <a:off x="990600" y="1328738"/>
            <a:ext cx="10515600" cy="500062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Calibri Light" panose="020F0302020204030204" pitchFamily="34" charset="0"/>
            </a:endParaRPr>
          </a:p>
          <a:p>
            <a:endParaRPr lang="en-US" dirty="0">
              <a:latin typeface="Calibri Light" panose="020F03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2316312-7966-1D45-B363-6A7C186C3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511" y="741628"/>
            <a:ext cx="9010839" cy="581157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FE83B5F-9ECA-8A4A-B57A-B016564408DD}"/>
              </a:ext>
            </a:extLst>
          </p:cNvPr>
          <p:cNvSpPr/>
          <p:nvPr/>
        </p:nvSpPr>
        <p:spPr>
          <a:xfrm>
            <a:off x="1209040" y="741628"/>
            <a:ext cx="304800" cy="4267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9EDE672-95A7-A34D-879A-5CE2F56F80C2}"/>
              </a:ext>
            </a:extLst>
          </p:cNvPr>
          <p:cNvSpPr/>
          <p:nvPr/>
        </p:nvSpPr>
        <p:spPr>
          <a:xfrm>
            <a:off x="1209040" y="2468828"/>
            <a:ext cx="304800" cy="4267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70E7782-0A24-EA4A-9084-E2CC3B01E3C0}"/>
              </a:ext>
            </a:extLst>
          </p:cNvPr>
          <p:cNvSpPr/>
          <p:nvPr/>
        </p:nvSpPr>
        <p:spPr>
          <a:xfrm>
            <a:off x="1239520" y="4389068"/>
            <a:ext cx="304800" cy="4267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712FC77-9CCE-D747-89C9-E888AB312645}"/>
              </a:ext>
            </a:extLst>
          </p:cNvPr>
          <p:cNvSpPr/>
          <p:nvPr/>
        </p:nvSpPr>
        <p:spPr>
          <a:xfrm>
            <a:off x="5515064" y="741628"/>
            <a:ext cx="304800" cy="4267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BAEF6EA-1956-084A-9A51-7DF310BCD3F7}"/>
              </a:ext>
            </a:extLst>
          </p:cNvPr>
          <p:cNvSpPr/>
          <p:nvPr/>
        </p:nvSpPr>
        <p:spPr>
          <a:xfrm>
            <a:off x="5408260" y="2468828"/>
            <a:ext cx="304800" cy="4267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95CCA77-D590-C045-A097-3D1BA33F231F}"/>
              </a:ext>
            </a:extLst>
          </p:cNvPr>
          <p:cNvSpPr/>
          <p:nvPr/>
        </p:nvSpPr>
        <p:spPr>
          <a:xfrm>
            <a:off x="5494535" y="4389068"/>
            <a:ext cx="304800" cy="4267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44CDD79-ED32-EE41-B7C5-0F3A87C7A573}"/>
              </a:ext>
            </a:extLst>
          </p:cNvPr>
          <p:cNvCxnSpPr>
            <a:cxnSpLocks/>
          </p:cNvCxnSpPr>
          <p:nvPr/>
        </p:nvCxnSpPr>
        <p:spPr>
          <a:xfrm flipH="1">
            <a:off x="9321209" y="3225210"/>
            <a:ext cx="62377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7D085E5-50C2-0049-BD08-64218A172A01}"/>
              </a:ext>
            </a:extLst>
          </p:cNvPr>
          <p:cNvCxnSpPr>
            <a:cxnSpLocks/>
          </p:cNvCxnSpPr>
          <p:nvPr/>
        </p:nvCxnSpPr>
        <p:spPr>
          <a:xfrm flipH="1">
            <a:off x="9321209" y="3405964"/>
            <a:ext cx="62377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F63727D-8B5C-ED44-A596-EAC658DF0961}"/>
              </a:ext>
            </a:extLst>
          </p:cNvPr>
          <p:cNvCxnSpPr>
            <a:cxnSpLocks/>
          </p:cNvCxnSpPr>
          <p:nvPr/>
        </p:nvCxnSpPr>
        <p:spPr>
          <a:xfrm flipH="1">
            <a:off x="9321209" y="3883651"/>
            <a:ext cx="62377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77C1F0A-9C1E-5745-AF1F-EAF2AEDD1C0A}"/>
              </a:ext>
            </a:extLst>
          </p:cNvPr>
          <p:cNvCxnSpPr>
            <a:cxnSpLocks/>
          </p:cNvCxnSpPr>
          <p:nvPr/>
        </p:nvCxnSpPr>
        <p:spPr>
          <a:xfrm flipH="1">
            <a:off x="9321209" y="4249703"/>
            <a:ext cx="62377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DDDCFFE-E60E-F247-9AFA-A5BE3D09C4DD}"/>
              </a:ext>
            </a:extLst>
          </p:cNvPr>
          <p:cNvSpPr txBox="1"/>
          <p:nvPr/>
        </p:nvSpPr>
        <p:spPr>
          <a:xfrm>
            <a:off x="9944986" y="2872509"/>
            <a:ext cx="18962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+mj-lt"/>
              </a:rPr>
              <a:t>Nucleotide diversity: </a:t>
            </a:r>
          </a:p>
          <a:p>
            <a:r>
              <a:rPr lang="en-US" sz="1200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Between populations</a:t>
            </a:r>
          </a:p>
          <a:p>
            <a:r>
              <a:rPr lang="en-US" sz="1200" dirty="0">
                <a:solidFill>
                  <a:schemeClr val="accent5">
                    <a:lumMod val="50000"/>
                  </a:schemeClr>
                </a:solidFill>
                <a:latin typeface="+mj-lt"/>
              </a:rPr>
              <a:t>Private to single population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5822E7D-F24D-0145-84DD-73FBD43E4720}"/>
              </a:ext>
            </a:extLst>
          </p:cNvPr>
          <p:cNvSpPr txBox="1"/>
          <p:nvPr/>
        </p:nvSpPr>
        <p:spPr>
          <a:xfrm>
            <a:off x="9944986" y="3728446"/>
            <a:ext cx="17508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chemeClr val="accent5">
                    <a:lumMod val="75000"/>
                  </a:schemeClr>
                </a:solidFill>
                <a:latin typeface="+mj-lt"/>
              </a:rPr>
              <a:t>Fst</a:t>
            </a:r>
            <a:r>
              <a:rPr lang="en-US" sz="1200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 Between populations</a:t>
            </a:r>
            <a:endParaRPr lang="en-US" sz="1200" dirty="0">
              <a:solidFill>
                <a:schemeClr val="accent5">
                  <a:lumMod val="50000"/>
                </a:schemeClr>
              </a:solidFill>
              <a:latin typeface="+mj-lt"/>
            </a:endParaRPr>
          </a:p>
          <a:p>
            <a:endParaRPr lang="en-US" sz="1200" dirty="0">
              <a:solidFill>
                <a:schemeClr val="accent5">
                  <a:lumMod val="50000"/>
                </a:schemeClr>
              </a:solidFill>
              <a:latin typeface="+mj-lt"/>
            </a:endParaRPr>
          </a:p>
          <a:p>
            <a:r>
              <a:rPr lang="en-US" sz="1200" dirty="0">
                <a:solidFill>
                  <a:schemeClr val="accent5">
                    <a:lumMod val="50000"/>
                  </a:schemeClr>
                </a:solidFill>
                <a:latin typeface="+mj-lt"/>
              </a:rPr>
              <a:t>Gene density (solid lines)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EE381CF-8318-7244-9171-5A7705B293B3}"/>
              </a:ext>
            </a:extLst>
          </p:cNvPr>
          <p:cNvGrpSpPr/>
          <p:nvPr/>
        </p:nvGrpSpPr>
        <p:grpSpPr>
          <a:xfrm>
            <a:off x="2286000" y="617402"/>
            <a:ext cx="5419418" cy="1851426"/>
            <a:chOff x="2286000" y="617402"/>
            <a:chExt cx="5419418" cy="1851426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9056F9C8-F735-D448-8715-EEAA26AD1DDA}"/>
                </a:ext>
              </a:extLst>
            </p:cNvPr>
            <p:cNvSpPr/>
            <p:nvPr/>
          </p:nvSpPr>
          <p:spPr>
            <a:xfrm>
              <a:off x="2286000" y="1452282"/>
              <a:ext cx="551329" cy="101654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6FD6127-BF2B-5C4B-ADA0-18A7F1B88A2B}"/>
                </a:ext>
              </a:extLst>
            </p:cNvPr>
            <p:cNvSpPr txBox="1"/>
            <p:nvPr/>
          </p:nvSpPr>
          <p:spPr>
            <a:xfrm>
              <a:off x="2675964" y="617402"/>
              <a:ext cx="502945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+mj-lt"/>
                </a:rPr>
                <a:t>Strong selective sweep around beta-tubulin isotype 1 locus</a:t>
              </a:r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0B9CD636-1C13-C047-A4CA-F254A86B42DA}"/>
                </a:ext>
              </a:extLst>
            </p:cNvPr>
            <p:cNvCxnSpPr>
              <a:stCxn id="21" idx="0"/>
              <a:endCxn id="22" idx="1"/>
            </p:cNvCxnSpPr>
            <p:nvPr/>
          </p:nvCxnSpPr>
          <p:spPr>
            <a:xfrm flipV="1">
              <a:off x="2561665" y="786679"/>
              <a:ext cx="114299" cy="665603"/>
            </a:xfrm>
            <a:prstGeom prst="line">
              <a:avLst/>
            </a:prstGeom>
            <a:ln w="38100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itle 1">
            <a:extLst>
              <a:ext uri="{FF2B5EF4-FFF2-40B4-BE49-F238E27FC236}">
                <a16:creationId xmlns:a16="http://schemas.microsoft.com/office/drawing/2014/main" id="{7BF1C24A-5A27-614C-9395-9EDEDEE35009}"/>
              </a:ext>
            </a:extLst>
          </p:cNvPr>
          <p:cNvSpPr txBox="1">
            <a:spLocks/>
          </p:cNvSpPr>
          <p:nvPr/>
        </p:nvSpPr>
        <p:spPr>
          <a:xfrm>
            <a:off x="266700" y="193675"/>
            <a:ext cx="10515600" cy="5492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latin typeface="Calibri Light" panose="020F0302020204030204" pitchFamily="34" charset="0"/>
              </a:rPr>
              <a:t>Shared parasite variation sheds light on adaption and migration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98C412E-E3B9-E64A-BE71-E859476F3F19}"/>
              </a:ext>
            </a:extLst>
          </p:cNvPr>
          <p:cNvSpPr/>
          <p:nvPr/>
        </p:nvSpPr>
        <p:spPr>
          <a:xfrm>
            <a:off x="0" y="6503985"/>
            <a:ext cx="75724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+mj-lt"/>
              </a:rPr>
              <a:t>Doyle et al (2020) Communications Biology </a:t>
            </a:r>
            <a:r>
              <a:rPr lang="en-GB" sz="1600" dirty="0">
                <a:latin typeface="+mj-lt"/>
                <a:hlinkClick r:id="rId3"/>
              </a:rPr>
              <a:t>https://doi.org/10.1038/s42003-020-01377-3</a:t>
            </a:r>
            <a:r>
              <a:rPr lang="en-US" sz="1600" dirty="0">
                <a:latin typeface="+mj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47095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400566E-B239-704C-AFF5-CE7C933096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702" y="909595"/>
            <a:ext cx="11542643" cy="357993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73C7AC57-4CE6-3B4E-95A1-1651D0D22255}"/>
              </a:ext>
            </a:extLst>
          </p:cNvPr>
          <p:cNvGrpSpPr/>
          <p:nvPr/>
        </p:nvGrpSpPr>
        <p:grpSpPr>
          <a:xfrm>
            <a:off x="1389888" y="2279904"/>
            <a:ext cx="7176850" cy="2687826"/>
            <a:chOff x="1158240" y="-537896"/>
            <a:chExt cx="7176850" cy="2687826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9002CFCF-4C95-F642-9B5F-5993A2B1FA8F}"/>
                </a:ext>
              </a:extLst>
            </p:cNvPr>
            <p:cNvGrpSpPr/>
            <p:nvPr/>
          </p:nvGrpSpPr>
          <p:grpSpPr>
            <a:xfrm>
              <a:off x="3640135" y="-537896"/>
              <a:ext cx="4694955" cy="999743"/>
              <a:chOff x="3640135" y="-537896"/>
              <a:chExt cx="4694955" cy="999743"/>
            </a:xfrm>
          </p:grpSpPr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275E8EA6-9BAC-1D4A-8563-EE11F7493826}"/>
                  </a:ext>
                </a:extLst>
              </p:cNvPr>
              <p:cNvSpPr/>
              <p:nvPr/>
            </p:nvSpPr>
            <p:spPr>
              <a:xfrm>
                <a:off x="3640135" y="-405038"/>
                <a:ext cx="400689" cy="732774"/>
              </a:xfrm>
              <a:prstGeom prst="ellipse">
                <a:avLst/>
              </a:prstGeom>
              <a:noFill/>
              <a:ln w="38100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alibri Light" panose="020F0302020204030204" pitchFamily="34" charset="0"/>
                </a:endParaRPr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D427F0C6-BEDF-E144-86C9-45C06E353EC3}"/>
                  </a:ext>
                </a:extLst>
              </p:cNvPr>
              <p:cNvSpPr/>
              <p:nvPr/>
            </p:nvSpPr>
            <p:spPr>
              <a:xfrm>
                <a:off x="7539755" y="-537896"/>
                <a:ext cx="795335" cy="999743"/>
              </a:xfrm>
              <a:prstGeom prst="ellipse">
                <a:avLst/>
              </a:prstGeom>
              <a:noFill/>
              <a:ln w="38100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alibri Light" panose="020F0302020204030204" pitchFamily="34" charset="0"/>
                </a:endParaRPr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5747D7B-9F76-8E42-9F41-47972C831251}"/>
                </a:ext>
              </a:extLst>
            </p:cNvPr>
            <p:cNvSpPr txBox="1"/>
            <p:nvPr/>
          </p:nvSpPr>
          <p:spPr>
            <a:xfrm>
              <a:off x="1158240" y="1688265"/>
              <a:ext cx="526932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FF0000"/>
                  </a:solidFill>
                  <a:latin typeface="Calibri Light" panose="020F0302020204030204" pitchFamily="34" charset="0"/>
                </a:rPr>
                <a:t>“Older” African diversity – South/Central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AB3F1A6-43DE-5B4F-B020-44E60290C606}"/>
              </a:ext>
            </a:extLst>
          </p:cNvPr>
          <p:cNvGrpSpPr/>
          <p:nvPr/>
        </p:nvGrpSpPr>
        <p:grpSpPr>
          <a:xfrm>
            <a:off x="1389888" y="1404946"/>
            <a:ext cx="9315321" cy="4155839"/>
            <a:chOff x="367631" y="4709057"/>
            <a:chExt cx="9315321" cy="7092035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5A9D5380-AC71-444C-ADCC-586C3074B7F4}"/>
                </a:ext>
              </a:extLst>
            </p:cNvPr>
            <p:cNvGrpSpPr/>
            <p:nvPr/>
          </p:nvGrpSpPr>
          <p:grpSpPr>
            <a:xfrm>
              <a:off x="2477952" y="4709057"/>
              <a:ext cx="7205000" cy="3865010"/>
              <a:chOff x="98456" y="4842128"/>
              <a:chExt cx="7205000" cy="3653198"/>
            </a:xfrm>
          </p:grpSpPr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68604E14-728D-BA47-8CC5-6640C3C44689}"/>
                  </a:ext>
                </a:extLst>
              </p:cNvPr>
              <p:cNvSpPr/>
              <p:nvPr/>
            </p:nvSpPr>
            <p:spPr>
              <a:xfrm>
                <a:off x="98456" y="4842128"/>
                <a:ext cx="571919" cy="937893"/>
              </a:xfrm>
              <a:prstGeom prst="ellipse">
                <a:avLst/>
              </a:prstGeom>
              <a:noFill/>
              <a:ln w="38100">
                <a:solidFill>
                  <a:srgbClr val="00B05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alibri Light" panose="020F0302020204030204" pitchFamily="34" charset="0"/>
                </a:endParaRPr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899F0113-295D-9847-BE2B-40757B3DBAFB}"/>
                  </a:ext>
                </a:extLst>
              </p:cNvPr>
              <p:cNvSpPr/>
              <p:nvPr/>
            </p:nvSpPr>
            <p:spPr>
              <a:xfrm>
                <a:off x="6508121" y="5780021"/>
                <a:ext cx="795335" cy="2715305"/>
              </a:xfrm>
              <a:prstGeom prst="ellipse">
                <a:avLst/>
              </a:prstGeom>
              <a:noFill/>
              <a:ln w="38100">
                <a:solidFill>
                  <a:srgbClr val="00B05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alibri Light" panose="020F0302020204030204" pitchFamily="34" charset="0"/>
                </a:endParaRPr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75707F4-AC81-B140-B399-E20ADD451C97}"/>
                </a:ext>
              </a:extLst>
            </p:cNvPr>
            <p:cNvSpPr txBox="1"/>
            <p:nvPr/>
          </p:nvSpPr>
          <p:spPr>
            <a:xfrm>
              <a:off x="367631" y="11013250"/>
              <a:ext cx="4620689" cy="78784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B050"/>
                  </a:solidFill>
                  <a:latin typeface="Calibri Light" panose="020F0302020204030204" pitchFamily="34" charset="0"/>
                </a:rPr>
                <a:t>Modern European – spread broadly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AD320E72-40C7-7E48-9BF3-A1B70D4D7793}"/>
              </a:ext>
            </a:extLst>
          </p:cNvPr>
          <p:cNvSpPr txBox="1"/>
          <p:nvPr/>
        </p:nvSpPr>
        <p:spPr>
          <a:xfrm>
            <a:off x="1845732" y="657442"/>
            <a:ext cx="3880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 Light" panose="020F0302020204030204" pitchFamily="34" charset="0"/>
              </a:rPr>
              <a:t>WGS: 338 samples from 35 populations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9F8051F-BEC7-CA46-A167-0CBCC838FCD7}"/>
              </a:ext>
            </a:extLst>
          </p:cNvPr>
          <p:cNvGrpSpPr/>
          <p:nvPr/>
        </p:nvGrpSpPr>
        <p:grpSpPr>
          <a:xfrm>
            <a:off x="2433918" y="1695675"/>
            <a:ext cx="3843105" cy="1286345"/>
            <a:chOff x="2433918" y="1695675"/>
            <a:chExt cx="3843105" cy="1286345"/>
          </a:xfrm>
        </p:grpSpPr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90CC9272-4F1F-1D43-A68F-B87E05159673}"/>
                </a:ext>
              </a:extLst>
            </p:cNvPr>
            <p:cNvCxnSpPr>
              <a:stCxn id="14" idx="2"/>
            </p:cNvCxnSpPr>
            <p:nvPr/>
          </p:nvCxnSpPr>
          <p:spPr>
            <a:xfrm flipH="1">
              <a:off x="2433918" y="1695675"/>
              <a:ext cx="1066291" cy="160019"/>
            </a:xfrm>
            <a:prstGeom prst="straightConnector1">
              <a:avLst/>
            </a:prstGeom>
            <a:ln w="38100">
              <a:solidFill>
                <a:srgbClr val="00B05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8AC5012D-CB94-9149-A2C2-192C654095AB}"/>
                </a:ext>
              </a:extLst>
            </p:cNvPr>
            <p:cNvCxnSpPr>
              <a:cxnSpLocks/>
            </p:cNvCxnSpPr>
            <p:nvPr/>
          </p:nvCxnSpPr>
          <p:spPr>
            <a:xfrm>
              <a:off x="4072128" y="1821417"/>
              <a:ext cx="325060" cy="1029893"/>
            </a:xfrm>
            <a:prstGeom prst="straightConnector1">
              <a:avLst/>
            </a:prstGeom>
            <a:ln w="38100">
              <a:solidFill>
                <a:srgbClr val="00B05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87D19A87-CE28-504B-8B41-27985C584829}"/>
                </a:ext>
              </a:extLst>
            </p:cNvPr>
            <p:cNvCxnSpPr>
              <a:cxnSpLocks/>
            </p:cNvCxnSpPr>
            <p:nvPr/>
          </p:nvCxnSpPr>
          <p:spPr>
            <a:xfrm>
              <a:off x="4072127" y="1775684"/>
              <a:ext cx="2204896" cy="1206336"/>
            </a:xfrm>
            <a:prstGeom prst="straightConnector1">
              <a:avLst/>
            </a:prstGeom>
            <a:ln w="38100">
              <a:solidFill>
                <a:srgbClr val="00B05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itle 1">
            <a:extLst>
              <a:ext uri="{FF2B5EF4-FFF2-40B4-BE49-F238E27FC236}">
                <a16:creationId xmlns:a16="http://schemas.microsoft.com/office/drawing/2014/main" id="{0D26E6B0-E4B2-5640-9F89-C80315916790}"/>
              </a:ext>
            </a:extLst>
          </p:cNvPr>
          <p:cNvSpPr txBox="1">
            <a:spLocks/>
          </p:cNvSpPr>
          <p:nvPr/>
        </p:nvSpPr>
        <p:spPr>
          <a:xfrm>
            <a:off x="266700" y="193675"/>
            <a:ext cx="10515600" cy="5492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latin typeface="Calibri Light" panose="020F0302020204030204" pitchFamily="34" charset="0"/>
              </a:rPr>
              <a:t>Shared parasite variation sheds light on adaption and migration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918004F-F601-6D49-9EE4-EFD9D110065C}"/>
              </a:ext>
            </a:extLst>
          </p:cNvPr>
          <p:cNvSpPr/>
          <p:nvPr/>
        </p:nvSpPr>
        <p:spPr>
          <a:xfrm>
            <a:off x="0" y="6503985"/>
            <a:ext cx="75724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+mj-lt"/>
              </a:rPr>
              <a:t>Doyle et al (2020) Communications Biology </a:t>
            </a:r>
            <a:r>
              <a:rPr lang="en-GB" sz="1600" dirty="0">
                <a:latin typeface="+mj-lt"/>
                <a:hlinkClick r:id="rId3"/>
              </a:rPr>
              <a:t>https://doi.org/10.1038/s42003-020-01377-3</a:t>
            </a:r>
            <a:r>
              <a:rPr lang="en-US" sz="1600" dirty="0">
                <a:latin typeface="+mj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83419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78BB4F7-9A6F-A147-85BD-8B6BC79C04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702" y="909595"/>
            <a:ext cx="11542643" cy="357993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AE8496D-677C-2945-860E-996385467E55}"/>
              </a:ext>
            </a:extLst>
          </p:cNvPr>
          <p:cNvSpPr txBox="1"/>
          <p:nvPr/>
        </p:nvSpPr>
        <p:spPr>
          <a:xfrm>
            <a:off x="1309192" y="4670492"/>
            <a:ext cx="51597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  <a:latin typeface="Calibri Light" panose="020F0302020204030204" pitchFamily="34" charset="0"/>
              </a:rPr>
              <a:t>Europe (France) to South America via Atlantic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A65794F-FD3D-B947-8576-418F38F5A283}"/>
              </a:ext>
            </a:extLst>
          </p:cNvPr>
          <p:cNvSpPr/>
          <p:nvPr/>
        </p:nvSpPr>
        <p:spPr>
          <a:xfrm>
            <a:off x="10131552" y="1107926"/>
            <a:ext cx="524255" cy="1006975"/>
          </a:xfrm>
          <a:prstGeom prst="ellipse">
            <a:avLst/>
          </a:prstGeom>
          <a:noFill/>
          <a:ln w="3810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 Light" panose="020F0302020204030204" pitchFamily="34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C2B465D-DC89-5747-9B6C-573D69914E15}"/>
              </a:ext>
            </a:extLst>
          </p:cNvPr>
          <p:cNvCxnSpPr/>
          <p:nvPr/>
        </p:nvCxnSpPr>
        <p:spPr>
          <a:xfrm flipV="1">
            <a:off x="8266724" y="1841258"/>
            <a:ext cx="948059" cy="858302"/>
          </a:xfrm>
          <a:prstGeom prst="straightConnector1">
            <a:avLst/>
          </a:prstGeom>
          <a:ln w="38100">
            <a:solidFill>
              <a:srgbClr val="00B05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BC33282-8FAB-E340-AA06-5503744A221E}"/>
              </a:ext>
            </a:extLst>
          </p:cNvPr>
          <p:cNvCxnSpPr>
            <a:cxnSpLocks/>
          </p:cNvCxnSpPr>
          <p:nvPr/>
        </p:nvCxnSpPr>
        <p:spPr>
          <a:xfrm flipH="1" flipV="1">
            <a:off x="8690246" y="1391039"/>
            <a:ext cx="524537" cy="450219"/>
          </a:xfrm>
          <a:prstGeom prst="straightConnector1">
            <a:avLst/>
          </a:prstGeom>
          <a:ln w="38100">
            <a:solidFill>
              <a:srgbClr val="00B05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2E469A79-EA4E-7A4D-B46E-EEECEA388FB4}"/>
              </a:ext>
            </a:extLst>
          </p:cNvPr>
          <p:cNvGrpSpPr/>
          <p:nvPr/>
        </p:nvGrpSpPr>
        <p:grpSpPr>
          <a:xfrm>
            <a:off x="1309192" y="1821045"/>
            <a:ext cx="7381054" cy="3729517"/>
            <a:chOff x="1309192" y="1821045"/>
            <a:chExt cx="7381054" cy="3729517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6E495C9E-28AB-3849-96DA-4BE80A7A7F4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89019" y="1821045"/>
              <a:ext cx="701227" cy="878515"/>
            </a:xfrm>
            <a:prstGeom prst="straightConnector1">
              <a:avLst/>
            </a:prstGeom>
            <a:ln w="38100">
              <a:solidFill>
                <a:srgbClr val="FF000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EF722EC-8435-C146-9AC4-3CBCB8B92B0F}"/>
                </a:ext>
              </a:extLst>
            </p:cNvPr>
            <p:cNvSpPr txBox="1"/>
            <p:nvPr/>
          </p:nvSpPr>
          <p:spPr>
            <a:xfrm>
              <a:off x="1309192" y="5150452"/>
              <a:ext cx="515971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  <a:latin typeface="Calibri Light" panose="020F0302020204030204" pitchFamily="34" charset="0"/>
                </a:rPr>
                <a:t>South Africa toward Central / West Africa</a:t>
              </a:r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B6182AE6-1031-D447-9276-0FD05F7BE8F5}"/>
                </a:ext>
              </a:extLst>
            </p:cNvPr>
            <p:cNvSpPr/>
            <p:nvPr/>
          </p:nvSpPr>
          <p:spPr>
            <a:xfrm flipH="1">
              <a:off x="3709720" y="2450592"/>
              <a:ext cx="277064" cy="704787"/>
            </a:xfrm>
            <a:custGeom>
              <a:avLst/>
              <a:gdLst>
                <a:gd name="connsiteX0" fmla="*/ 0 w 813423"/>
                <a:gd name="connsiteY0" fmla="*/ 545310 h 545310"/>
                <a:gd name="connsiteX1" fmla="*/ 375858 w 813423"/>
                <a:gd name="connsiteY1" fmla="*/ 17987 h 545310"/>
                <a:gd name="connsiteX2" fmla="*/ 802204 w 813423"/>
                <a:gd name="connsiteY2" fmla="*/ 113354 h 545310"/>
                <a:gd name="connsiteX3" fmla="*/ 802204 w 813423"/>
                <a:gd name="connsiteY3" fmla="*/ 113354 h 545310"/>
                <a:gd name="connsiteX4" fmla="*/ 813423 w 813423"/>
                <a:gd name="connsiteY4" fmla="*/ 124573 h 545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3423" h="545310">
                  <a:moveTo>
                    <a:pt x="0" y="545310"/>
                  </a:moveTo>
                  <a:cubicBezTo>
                    <a:pt x="121078" y="317645"/>
                    <a:pt x="242157" y="89980"/>
                    <a:pt x="375858" y="17987"/>
                  </a:cubicBezTo>
                  <a:cubicBezTo>
                    <a:pt x="509559" y="-54006"/>
                    <a:pt x="802204" y="113354"/>
                    <a:pt x="802204" y="113354"/>
                  </a:cubicBezTo>
                  <a:lnTo>
                    <a:pt x="802204" y="113354"/>
                  </a:lnTo>
                  <a:lnTo>
                    <a:pt x="813423" y="124573"/>
                  </a:lnTo>
                </a:path>
              </a:pathLst>
            </a:custGeom>
            <a:noFill/>
            <a:ln w="38100">
              <a:solidFill>
                <a:srgbClr val="FF0000"/>
              </a:solidFill>
              <a:prstDash val="sysDash"/>
              <a:headEnd type="non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 Light" panose="020F0302020204030204" pitchFamily="34" charset="0"/>
              </a:endParaRPr>
            </a:p>
          </p:txBody>
        </p:sp>
      </p:grpSp>
      <p:sp>
        <p:nvSpPr>
          <p:cNvPr id="14" name="Freeform 13">
            <a:extLst>
              <a:ext uri="{FF2B5EF4-FFF2-40B4-BE49-F238E27FC236}">
                <a16:creationId xmlns:a16="http://schemas.microsoft.com/office/drawing/2014/main" id="{CC11DDBA-8D37-8C4E-9488-7EBF2DA5AC49}"/>
              </a:ext>
            </a:extLst>
          </p:cNvPr>
          <p:cNvSpPr/>
          <p:nvPr/>
        </p:nvSpPr>
        <p:spPr>
          <a:xfrm flipH="1" flipV="1">
            <a:off x="2731008" y="1745764"/>
            <a:ext cx="978711" cy="473179"/>
          </a:xfrm>
          <a:custGeom>
            <a:avLst/>
            <a:gdLst>
              <a:gd name="connsiteX0" fmla="*/ 0 w 813423"/>
              <a:gd name="connsiteY0" fmla="*/ 545310 h 545310"/>
              <a:gd name="connsiteX1" fmla="*/ 375858 w 813423"/>
              <a:gd name="connsiteY1" fmla="*/ 17987 h 545310"/>
              <a:gd name="connsiteX2" fmla="*/ 802204 w 813423"/>
              <a:gd name="connsiteY2" fmla="*/ 113354 h 545310"/>
              <a:gd name="connsiteX3" fmla="*/ 802204 w 813423"/>
              <a:gd name="connsiteY3" fmla="*/ 113354 h 545310"/>
              <a:gd name="connsiteX4" fmla="*/ 813423 w 813423"/>
              <a:gd name="connsiteY4" fmla="*/ 124573 h 545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3423" h="545310">
                <a:moveTo>
                  <a:pt x="0" y="545310"/>
                </a:moveTo>
                <a:cubicBezTo>
                  <a:pt x="121078" y="317645"/>
                  <a:pt x="242157" y="89980"/>
                  <a:pt x="375858" y="17987"/>
                </a:cubicBezTo>
                <a:cubicBezTo>
                  <a:pt x="509559" y="-54006"/>
                  <a:pt x="802204" y="113354"/>
                  <a:pt x="802204" y="113354"/>
                </a:cubicBezTo>
                <a:lnTo>
                  <a:pt x="802204" y="113354"/>
                </a:lnTo>
                <a:lnTo>
                  <a:pt x="813423" y="124573"/>
                </a:lnTo>
              </a:path>
            </a:pathLst>
          </a:custGeom>
          <a:noFill/>
          <a:ln w="38100">
            <a:solidFill>
              <a:srgbClr val="0070C0"/>
            </a:solidFill>
            <a:prstDash val="sysDash"/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 Light" panose="020F0302020204030204" pitchFamily="34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F39F006-0061-804D-89E2-A38ADE8B70B8}"/>
              </a:ext>
            </a:extLst>
          </p:cNvPr>
          <p:cNvGrpSpPr/>
          <p:nvPr/>
        </p:nvGrpSpPr>
        <p:grpSpPr>
          <a:xfrm>
            <a:off x="1309192" y="2305777"/>
            <a:ext cx="2677592" cy="3724745"/>
            <a:chOff x="1309192" y="2305777"/>
            <a:chExt cx="2677592" cy="3724745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FB525FF-027C-AF4B-8C10-43857A1BF823}"/>
                </a:ext>
              </a:extLst>
            </p:cNvPr>
            <p:cNvSpPr txBox="1"/>
            <p:nvPr/>
          </p:nvSpPr>
          <p:spPr>
            <a:xfrm>
              <a:off x="1309192" y="5630412"/>
              <a:ext cx="267759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B0F0"/>
                  </a:solidFill>
                  <a:latin typeface="Calibri Light" panose="020F0302020204030204" pitchFamily="34" charset="0"/>
                </a:rPr>
                <a:t>West Africa to Americas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C6074EC2-1B6F-FC4A-8A7C-63E8D0E49E53}"/>
                </a:ext>
              </a:extLst>
            </p:cNvPr>
            <p:cNvCxnSpPr/>
            <p:nvPr/>
          </p:nvCxnSpPr>
          <p:spPr>
            <a:xfrm flipH="1" flipV="1">
              <a:off x="2958004" y="2305777"/>
              <a:ext cx="751715" cy="78538"/>
            </a:xfrm>
            <a:prstGeom prst="straightConnector1">
              <a:avLst/>
            </a:prstGeom>
            <a:ln w="38100">
              <a:solidFill>
                <a:srgbClr val="00B0F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B272FB00-0BE0-FF49-8729-6B38D35AD718}"/>
                </a:ext>
              </a:extLst>
            </p:cNvPr>
            <p:cNvCxnSpPr/>
            <p:nvPr/>
          </p:nvCxnSpPr>
          <p:spPr>
            <a:xfrm flipH="1">
              <a:off x="3098997" y="2354112"/>
              <a:ext cx="234864" cy="192960"/>
            </a:xfrm>
            <a:prstGeom prst="straightConnector1">
              <a:avLst/>
            </a:prstGeom>
            <a:ln w="38100">
              <a:solidFill>
                <a:srgbClr val="00B0F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Freeform 15">
            <a:extLst>
              <a:ext uri="{FF2B5EF4-FFF2-40B4-BE49-F238E27FC236}">
                <a16:creationId xmlns:a16="http://schemas.microsoft.com/office/drawing/2014/main" id="{4B9C4306-B42A-214E-8521-03B8EC89A397}"/>
              </a:ext>
            </a:extLst>
          </p:cNvPr>
          <p:cNvSpPr/>
          <p:nvPr/>
        </p:nvSpPr>
        <p:spPr>
          <a:xfrm>
            <a:off x="4346258" y="2305778"/>
            <a:ext cx="1249870" cy="788674"/>
          </a:xfrm>
          <a:custGeom>
            <a:avLst/>
            <a:gdLst>
              <a:gd name="connsiteX0" fmla="*/ 0 w 813423"/>
              <a:gd name="connsiteY0" fmla="*/ 545310 h 545310"/>
              <a:gd name="connsiteX1" fmla="*/ 375858 w 813423"/>
              <a:gd name="connsiteY1" fmla="*/ 17987 h 545310"/>
              <a:gd name="connsiteX2" fmla="*/ 802204 w 813423"/>
              <a:gd name="connsiteY2" fmla="*/ 113354 h 545310"/>
              <a:gd name="connsiteX3" fmla="*/ 802204 w 813423"/>
              <a:gd name="connsiteY3" fmla="*/ 113354 h 545310"/>
              <a:gd name="connsiteX4" fmla="*/ 813423 w 813423"/>
              <a:gd name="connsiteY4" fmla="*/ 124573 h 545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3423" h="545310">
                <a:moveTo>
                  <a:pt x="0" y="545310"/>
                </a:moveTo>
                <a:cubicBezTo>
                  <a:pt x="121078" y="317645"/>
                  <a:pt x="242157" y="89980"/>
                  <a:pt x="375858" y="17987"/>
                </a:cubicBezTo>
                <a:cubicBezTo>
                  <a:pt x="509559" y="-54006"/>
                  <a:pt x="802204" y="113354"/>
                  <a:pt x="802204" y="113354"/>
                </a:cubicBezTo>
                <a:lnTo>
                  <a:pt x="802204" y="113354"/>
                </a:lnTo>
                <a:lnTo>
                  <a:pt x="813423" y="124573"/>
                </a:lnTo>
              </a:path>
            </a:pathLst>
          </a:custGeom>
          <a:noFill/>
          <a:ln w="38100">
            <a:solidFill>
              <a:srgbClr val="00B050"/>
            </a:solidFill>
            <a:prstDash val="sysDash"/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 Light" panose="020F030202020403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0E9F468-C0AA-A14D-8E7F-0C4CF0C330A8}"/>
              </a:ext>
            </a:extLst>
          </p:cNvPr>
          <p:cNvSpPr txBox="1"/>
          <p:nvPr/>
        </p:nvSpPr>
        <p:spPr>
          <a:xfrm>
            <a:off x="1309192" y="4241836"/>
            <a:ext cx="22254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B050"/>
                </a:solidFill>
                <a:latin typeface="Calibri Light" panose="020F0302020204030204" pitchFamily="34" charset="0"/>
              </a:rPr>
              <a:t>South Africa to Asia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964E4D7F-2A75-7A4D-A489-72F118C86248}"/>
              </a:ext>
            </a:extLst>
          </p:cNvPr>
          <p:cNvSpPr txBox="1">
            <a:spLocks/>
          </p:cNvSpPr>
          <p:nvPr/>
        </p:nvSpPr>
        <p:spPr>
          <a:xfrm>
            <a:off x="266700" y="193675"/>
            <a:ext cx="10515600" cy="5492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latin typeface="Calibri Light" panose="020F0302020204030204" pitchFamily="34" charset="0"/>
              </a:rPr>
              <a:t>Shared parasite variation sheds light on adaption and migration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10FA633-5145-B64D-8243-4DC116DDDC8C}"/>
              </a:ext>
            </a:extLst>
          </p:cNvPr>
          <p:cNvSpPr/>
          <p:nvPr/>
        </p:nvSpPr>
        <p:spPr>
          <a:xfrm>
            <a:off x="0" y="6503985"/>
            <a:ext cx="75724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+mj-lt"/>
              </a:rPr>
              <a:t>Doyle et al (2020) Communications Biology </a:t>
            </a:r>
            <a:r>
              <a:rPr lang="en-GB" sz="1600" dirty="0">
                <a:latin typeface="+mj-lt"/>
                <a:hlinkClick r:id="rId3"/>
              </a:rPr>
              <a:t>https://doi.org/10.1038/s42003-020-01377-3</a:t>
            </a:r>
            <a:r>
              <a:rPr lang="en-US" sz="1600" dirty="0">
                <a:latin typeface="+mj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27253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78BB4F7-9A6F-A147-85BD-8B6BC79C04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702" y="909595"/>
            <a:ext cx="11542643" cy="357993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AE8496D-677C-2945-860E-996385467E55}"/>
              </a:ext>
            </a:extLst>
          </p:cNvPr>
          <p:cNvSpPr txBox="1"/>
          <p:nvPr/>
        </p:nvSpPr>
        <p:spPr>
          <a:xfrm>
            <a:off x="1309192" y="4670492"/>
            <a:ext cx="51597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  <a:latin typeface="Calibri Light" panose="020F0302020204030204" pitchFamily="34" charset="0"/>
              </a:rPr>
              <a:t>Europe (France) to South America via Atlantic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A65794F-FD3D-B947-8576-418F38F5A283}"/>
              </a:ext>
            </a:extLst>
          </p:cNvPr>
          <p:cNvSpPr/>
          <p:nvPr/>
        </p:nvSpPr>
        <p:spPr>
          <a:xfrm>
            <a:off x="10131552" y="1107926"/>
            <a:ext cx="524255" cy="1006975"/>
          </a:xfrm>
          <a:prstGeom prst="ellipse">
            <a:avLst/>
          </a:prstGeom>
          <a:noFill/>
          <a:ln w="3810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 Light" panose="020F0302020204030204" pitchFamily="34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C2B465D-DC89-5747-9B6C-573D69914E15}"/>
              </a:ext>
            </a:extLst>
          </p:cNvPr>
          <p:cNvCxnSpPr/>
          <p:nvPr/>
        </p:nvCxnSpPr>
        <p:spPr>
          <a:xfrm flipV="1">
            <a:off x="8266724" y="1841258"/>
            <a:ext cx="948059" cy="858302"/>
          </a:xfrm>
          <a:prstGeom prst="straightConnector1">
            <a:avLst/>
          </a:prstGeom>
          <a:ln w="38100">
            <a:solidFill>
              <a:srgbClr val="00B05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E495C9E-28AB-3849-96DA-4BE80A7A7F41}"/>
              </a:ext>
            </a:extLst>
          </p:cNvPr>
          <p:cNvCxnSpPr>
            <a:cxnSpLocks/>
          </p:cNvCxnSpPr>
          <p:nvPr/>
        </p:nvCxnSpPr>
        <p:spPr>
          <a:xfrm flipV="1">
            <a:off x="7989019" y="1821045"/>
            <a:ext cx="701227" cy="878515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EF722EC-8435-C146-9AC4-3CBCB8B92B0F}"/>
              </a:ext>
            </a:extLst>
          </p:cNvPr>
          <p:cNvSpPr txBox="1"/>
          <p:nvPr/>
        </p:nvSpPr>
        <p:spPr>
          <a:xfrm>
            <a:off x="1309192" y="5150452"/>
            <a:ext cx="51597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Calibri Light" panose="020F0302020204030204" pitchFamily="34" charset="0"/>
              </a:rPr>
              <a:t>South Africa toward Central / West Africa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BC33282-8FAB-E340-AA06-5503744A221E}"/>
              </a:ext>
            </a:extLst>
          </p:cNvPr>
          <p:cNvCxnSpPr>
            <a:cxnSpLocks/>
          </p:cNvCxnSpPr>
          <p:nvPr/>
        </p:nvCxnSpPr>
        <p:spPr>
          <a:xfrm flipH="1" flipV="1">
            <a:off x="8690246" y="1391039"/>
            <a:ext cx="524537" cy="450219"/>
          </a:xfrm>
          <a:prstGeom prst="straightConnector1">
            <a:avLst/>
          </a:prstGeom>
          <a:ln w="38100">
            <a:solidFill>
              <a:srgbClr val="00B05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reeform 10">
            <a:extLst>
              <a:ext uri="{FF2B5EF4-FFF2-40B4-BE49-F238E27FC236}">
                <a16:creationId xmlns:a16="http://schemas.microsoft.com/office/drawing/2014/main" id="{B6182AE6-1031-D447-9276-0FD05F7BE8F5}"/>
              </a:ext>
            </a:extLst>
          </p:cNvPr>
          <p:cNvSpPr/>
          <p:nvPr/>
        </p:nvSpPr>
        <p:spPr>
          <a:xfrm flipH="1">
            <a:off x="3709720" y="2450592"/>
            <a:ext cx="277064" cy="704787"/>
          </a:xfrm>
          <a:custGeom>
            <a:avLst/>
            <a:gdLst>
              <a:gd name="connsiteX0" fmla="*/ 0 w 813423"/>
              <a:gd name="connsiteY0" fmla="*/ 545310 h 545310"/>
              <a:gd name="connsiteX1" fmla="*/ 375858 w 813423"/>
              <a:gd name="connsiteY1" fmla="*/ 17987 h 545310"/>
              <a:gd name="connsiteX2" fmla="*/ 802204 w 813423"/>
              <a:gd name="connsiteY2" fmla="*/ 113354 h 545310"/>
              <a:gd name="connsiteX3" fmla="*/ 802204 w 813423"/>
              <a:gd name="connsiteY3" fmla="*/ 113354 h 545310"/>
              <a:gd name="connsiteX4" fmla="*/ 813423 w 813423"/>
              <a:gd name="connsiteY4" fmla="*/ 124573 h 545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3423" h="545310">
                <a:moveTo>
                  <a:pt x="0" y="545310"/>
                </a:moveTo>
                <a:cubicBezTo>
                  <a:pt x="121078" y="317645"/>
                  <a:pt x="242157" y="89980"/>
                  <a:pt x="375858" y="17987"/>
                </a:cubicBezTo>
                <a:cubicBezTo>
                  <a:pt x="509559" y="-54006"/>
                  <a:pt x="802204" y="113354"/>
                  <a:pt x="802204" y="113354"/>
                </a:cubicBezTo>
                <a:lnTo>
                  <a:pt x="802204" y="113354"/>
                </a:lnTo>
                <a:lnTo>
                  <a:pt x="813423" y="124573"/>
                </a:lnTo>
              </a:path>
            </a:pathLst>
          </a:custGeom>
          <a:noFill/>
          <a:ln w="38100">
            <a:solidFill>
              <a:srgbClr val="FF0000"/>
            </a:solidFill>
            <a:prstDash val="sysDash"/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 Light" panose="020F030202020403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B525FF-027C-AF4B-8C10-43857A1BF823}"/>
              </a:ext>
            </a:extLst>
          </p:cNvPr>
          <p:cNvSpPr txBox="1"/>
          <p:nvPr/>
        </p:nvSpPr>
        <p:spPr>
          <a:xfrm>
            <a:off x="1309192" y="5630412"/>
            <a:ext cx="26775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B0F0"/>
                </a:solidFill>
                <a:latin typeface="Calibri Light" panose="020F0302020204030204" pitchFamily="34" charset="0"/>
              </a:rPr>
              <a:t>West Africa to Americas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6074EC2-1B6F-FC4A-8A7C-63E8D0E49E53}"/>
              </a:ext>
            </a:extLst>
          </p:cNvPr>
          <p:cNvCxnSpPr/>
          <p:nvPr/>
        </p:nvCxnSpPr>
        <p:spPr>
          <a:xfrm flipH="1" flipV="1">
            <a:off x="2958004" y="2305777"/>
            <a:ext cx="751715" cy="78538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reeform 13">
            <a:extLst>
              <a:ext uri="{FF2B5EF4-FFF2-40B4-BE49-F238E27FC236}">
                <a16:creationId xmlns:a16="http://schemas.microsoft.com/office/drawing/2014/main" id="{CC11DDBA-8D37-8C4E-9488-7EBF2DA5AC49}"/>
              </a:ext>
            </a:extLst>
          </p:cNvPr>
          <p:cNvSpPr/>
          <p:nvPr/>
        </p:nvSpPr>
        <p:spPr>
          <a:xfrm flipH="1" flipV="1">
            <a:off x="2731008" y="1745764"/>
            <a:ext cx="978711" cy="473179"/>
          </a:xfrm>
          <a:custGeom>
            <a:avLst/>
            <a:gdLst>
              <a:gd name="connsiteX0" fmla="*/ 0 w 813423"/>
              <a:gd name="connsiteY0" fmla="*/ 545310 h 545310"/>
              <a:gd name="connsiteX1" fmla="*/ 375858 w 813423"/>
              <a:gd name="connsiteY1" fmla="*/ 17987 h 545310"/>
              <a:gd name="connsiteX2" fmla="*/ 802204 w 813423"/>
              <a:gd name="connsiteY2" fmla="*/ 113354 h 545310"/>
              <a:gd name="connsiteX3" fmla="*/ 802204 w 813423"/>
              <a:gd name="connsiteY3" fmla="*/ 113354 h 545310"/>
              <a:gd name="connsiteX4" fmla="*/ 813423 w 813423"/>
              <a:gd name="connsiteY4" fmla="*/ 124573 h 545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3423" h="545310">
                <a:moveTo>
                  <a:pt x="0" y="545310"/>
                </a:moveTo>
                <a:cubicBezTo>
                  <a:pt x="121078" y="317645"/>
                  <a:pt x="242157" y="89980"/>
                  <a:pt x="375858" y="17987"/>
                </a:cubicBezTo>
                <a:cubicBezTo>
                  <a:pt x="509559" y="-54006"/>
                  <a:pt x="802204" y="113354"/>
                  <a:pt x="802204" y="113354"/>
                </a:cubicBezTo>
                <a:lnTo>
                  <a:pt x="802204" y="113354"/>
                </a:lnTo>
                <a:lnTo>
                  <a:pt x="813423" y="124573"/>
                </a:lnTo>
              </a:path>
            </a:pathLst>
          </a:custGeom>
          <a:noFill/>
          <a:ln w="38100">
            <a:solidFill>
              <a:srgbClr val="0070C0"/>
            </a:solidFill>
            <a:prstDash val="sysDash"/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 Light" panose="020F0302020204030204" pitchFamily="34" charset="0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272FB00-0BE0-FF49-8729-6B38D35AD718}"/>
              </a:ext>
            </a:extLst>
          </p:cNvPr>
          <p:cNvCxnSpPr/>
          <p:nvPr/>
        </p:nvCxnSpPr>
        <p:spPr>
          <a:xfrm flipH="1">
            <a:off x="3098997" y="2354112"/>
            <a:ext cx="234864" cy="192960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Freeform 15">
            <a:extLst>
              <a:ext uri="{FF2B5EF4-FFF2-40B4-BE49-F238E27FC236}">
                <a16:creationId xmlns:a16="http://schemas.microsoft.com/office/drawing/2014/main" id="{4B9C4306-B42A-214E-8521-03B8EC89A397}"/>
              </a:ext>
            </a:extLst>
          </p:cNvPr>
          <p:cNvSpPr/>
          <p:nvPr/>
        </p:nvSpPr>
        <p:spPr>
          <a:xfrm>
            <a:off x="4346258" y="2305778"/>
            <a:ext cx="1249870" cy="788674"/>
          </a:xfrm>
          <a:custGeom>
            <a:avLst/>
            <a:gdLst>
              <a:gd name="connsiteX0" fmla="*/ 0 w 813423"/>
              <a:gd name="connsiteY0" fmla="*/ 545310 h 545310"/>
              <a:gd name="connsiteX1" fmla="*/ 375858 w 813423"/>
              <a:gd name="connsiteY1" fmla="*/ 17987 h 545310"/>
              <a:gd name="connsiteX2" fmla="*/ 802204 w 813423"/>
              <a:gd name="connsiteY2" fmla="*/ 113354 h 545310"/>
              <a:gd name="connsiteX3" fmla="*/ 802204 w 813423"/>
              <a:gd name="connsiteY3" fmla="*/ 113354 h 545310"/>
              <a:gd name="connsiteX4" fmla="*/ 813423 w 813423"/>
              <a:gd name="connsiteY4" fmla="*/ 124573 h 545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3423" h="545310">
                <a:moveTo>
                  <a:pt x="0" y="545310"/>
                </a:moveTo>
                <a:cubicBezTo>
                  <a:pt x="121078" y="317645"/>
                  <a:pt x="242157" y="89980"/>
                  <a:pt x="375858" y="17987"/>
                </a:cubicBezTo>
                <a:cubicBezTo>
                  <a:pt x="509559" y="-54006"/>
                  <a:pt x="802204" y="113354"/>
                  <a:pt x="802204" y="113354"/>
                </a:cubicBezTo>
                <a:lnTo>
                  <a:pt x="802204" y="113354"/>
                </a:lnTo>
                <a:lnTo>
                  <a:pt x="813423" y="124573"/>
                </a:lnTo>
              </a:path>
            </a:pathLst>
          </a:custGeom>
          <a:noFill/>
          <a:ln w="38100">
            <a:solidFill>
              <a:srgbClr val="00B050"/>
            </a:solidFill>
            <a:prstDash val="sysDash"/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 Light" panose="020F030202020403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0E9F468-C0AA-A14D-8E7F-0C4CF0C330A8}"/>
              </a:ext>
            </a:extLst>
          </p:cNvPr>
          <p:cNvSpPr txBox="1"/>
          <p:nvPr/>
        </p:nvSpPr>
        <p:spPr>
          <a:xfrm>
            <a:off x="1309192" y="4241836"/>
            <a:ext cx="22254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B050"/>
                </a:solidFill>
                <a:latin typeface="Calibri Light" panose="020F0302020204030204" pitchFamily="34" charset="0"/>
              </a:rPr>
              <a:t>South Africa to Asia</a:t>
            </a:r>
          </a:p>
        </p:txBody>
      </p:sp>
      <p:pic>
        <p:nvPicPr>
          <p:cNvPr id="18" name="shipping_trimmed.mp4">
            <a:hlinkClick r:id="" action="ppaction://media"/>
            <a:extLst>
              <a:ext uri="{FF2B5EF4-FFF2-40B4-BE49-F238E27FC236}">
                <a16:creationId xmlns:a16="http://schemas.microsoft.com/office/drawing/2014/main" id="{CC54ADE8-7B42-FA4D-9036-A429E0AC723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438656" y="3714750"/>
            <a:ext cx="5327904" cy="2996946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E964C869-75C5-F746-8DFC-F5C98535CA9D}"/>
              </a:ext>
            </a:extLst>
          </p:cNvPr>
          <p:cNvSpPr txBox="1">
            <a:spLocks/>
          </p:cNvSpPr>
          <p:nvPr/>
        </p:nvSpPr>
        <p:spPr>
          <a:xfrm>
            <a:off x="266700" y="193675"/>
            <a:ext cx="10515600" cy="5492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latin typeface="Calibri Light" panose="020F0302020204030204" pitchFamily="34" charset="0"/>
              </a:rPr>
              <a:t>Shared parasite variation sheds light on adaption and migration</a:t>
            </a:r>
          </a:p>
        </p:txBody>
      </p:sp>
    </p:spTree>
    <p:extLst>
      <p:ext uri="{BB962C8B-B14F-4D97-AF65-F5344CB8AC3E}">
        <p14:creationId xmlns:p14="http://schemas.microsoft.com/office/powerpoint/2010/main" val="2655608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882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8680FAF-5F40-BE43-96EC-3A493308A832}"/>
              </a:ext>
            </a:extLst>
          </p:cNvPr>
          <p:cNvSpPr/>
          <p:nvPr/>
        </p:nvSpPr>
        <p:spPr>
          <a:xfrm>
            <a:off x="259605" y="172521"/>
            <a:ext cx="154548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latin typeface="Calibri Light" panose="020F0302020204030204" pitchFamily="34" charset="0"/>
              </a:rPr>
              <a:t>Overview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61EFB6F3-DEEB-3443-93F0-B7CC5C449C26}"/>
              </a:ext>
            </a:extLst>
          </p:cNvPr>
          <p:cNvSpPr txBox="1">
            <a:spLocks/>
          </p:cNvSpPr>
          <p:nvPr/>
        </p:nvSpPr>
        <p:spPr>
          <a:xfrm>
            <a:off x="838200" y="1303506"/>
            <a:ext cx="10515600" cy="487345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Calibri Light" panose="020F0302020204030204" pitchFamily="34" charset="0"/>
              </a:rPr>
              <a:t>Comparative genomics of the major parasitic worms</a:t>
            </a:r>
          </a:p>
          <a:p>
            <a:endParaRPr lang="en-US" dirty="0">
              <a:latin typeface="Calibri Light" panose="020F0302020204030204" pitchFamily="34" charset="0"/>
            </a:endParaRPr>
          </a:p>
          <a:p>
            <a:r>
              <a:rPr lang="en-US" dirty="0">
                <a:latin typeface="Calibri Light" panose="020F0302020204030204" pitchFamily="34" charset="0"/>
              </a:rPr>
              <a:t>Evolutionary insight using chromosome-scale genomes</a:t>
            </a:r>
          </a:p>
          <a:p>
            <a:endParaRPr lang="en-US" dirty="0">
              <a:latin typeface="Calibri Light" panose="020F0302020204030204" pitchFamily="34" charset="0"/>
            </a:endParaRPr>
          </a:p>
          <a:p>
            <a:r>
              <a:rPr lang="en-US" dirty="0">
                <a:latin typeface="Calibri Light" panose="020F0302020204030204" pitchFamily="34" charset="0"/>
              </a:rPr>
              <a:t>Shared parasite variation sheds light on adaption and migration</a:t>
            </a:r>
          </a:p>
          <a:p>
            <a:endParaRPr lang="en-US" dirty="0">
              <a:latin typeface="Calibri Light" panose="020F0302020204030204" pitchFamily="34" charset="0"/>
            </a:endParaRPr>
          </a:p>
          <a:p>
            <a:endParaRPr lang="en-US" dirty="0">
              <a:latin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73876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E74C902-F18E-0D42-8FE1-64E1647DF036}"/>
              </a:ext>
            </a:extLst>
          </p:cNvPr>
          <p:cNvSpPr txBox="1">
            <a:spLocks/>
          </p:cNvSpPr>
          <p:nvPr/>
        </p:nvSpPr>
        <p:spPr>
          <a:xfrm>
            <a:off x="838200" y="1214437"/>
            <a:ext cx="10515600" cy="496252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Calibri Light" panose="020F0302020204030204" pitchFamily="34" charset="0"/>
              </a:rPr>
              <a:t>Provides great insight into helminth biology </a:t>
            </a:r>
          </a:p>
          <a:p>
            <a:pPr lvl="1"/>
            <a:r>
              <a:rPr lang="en-US" dirty="0">
                <a:latin typeface="Calibri Light" panose="020F0302020204030204" pitchFamily="34" charset="0"/>
              </a:rPr>
              <a:t>what makes a worm?</a:t>
            </a:r>
          </a:p>
          <a:p>
            <a:pPr lvl="1"/>
            <a:r>
              <a:rPr lang="en-US" dirty="0">
                <a:latin typeface="Calibri Light" panose="020F0302020204030204" pitchFamily="34" charset="0"/>
              </a:rPr>
              <a:t>What allows a worm to become an effective parasite?</a:t>
            </a:r>
          </a:p>
          <a:p>
            <a:pPr marL="457200" lvl="1" indent="0">
              <a:buNone/>
            </a:pPr>
            <a:endParaRPr lang="en-US" dirty="0">
              <a:latin typeface="Calibri Light" panose="020F0302020204030204" pitchFamily="34" charset="0"/>
            </a:endParaRPr>
          </a:p>
          <a:p>
            <a:r>
              <a:rPr lang="en-US" dirty="0">
                <a:latin typeface="Calibri Light" panose="020F0302020204030204" pitchFamily="34" charset="0"/>
              </a:rPr>
              <a:t>Helps describe deep evolutionary history</a:t>
            </a:r>
          </a:p>
          <a:p>
            <a:pPr lvl="1"/>
            <a:r>
              <a:rPr lang="en-US" dirty="0">
                <a:latin typeface="Calibri Light" panose="020F0302020204030204" pitchFamily="34" charset="0"/>
              </a:rPr>
              <a:t>First genes, now chromosomes</a:t>
            </a:r>
          </a:p>
          <a:p>
            <a:pPr lvl="1"/>
            <a:r>
              <a:rPr lang="en-US" dirty="0">
                <a:latin typeface="Calibri Light" panose="020F0302020204030204" pitchFamily="34" charset="0"/>
              </a:rPr>
              <a:t>Reconstructing divergence from last common ancestor</a:t>
            </a:r>
          </a:p>
          <a:p>
            <a:pPr lvl="1"/>
            <a:r>
              <a:rPr lang="en-US" dirty="0">
                <a:latin typeface="Calibri Light" panose="020F0302020204030204" pitchFamily="34" charset="0"/>
              </a:rPr>
              <a:t>Understanding how/why chromosomes are structured</a:t>
            </a:r>
          </a:p>
          <a:p>
            <a:pPr marL="0" indent="0">
              <a:buNone/>
            </a:pPr>
            <a:endParaRPr lang="en-US" dirty="0">
              <a:latin typeface="Calibri Light" panose="020F0302020204030204" pitchFamily="34" charset="0"/>
            </a:endParaRPr>
          </a:p>
          <a:p>
            <a:r>
              <a:rPr lang="en-US" dirty="0">
                <a:latin typeface="Calibri Light" panose="020F0302020204030204" pitchFamily="34" charset="0"/>
              </a:rPr>
              <a:t>Genetic variation allows us to explore recent evolutionary events</a:t>
            </a:r>
          </a:p>
          <a:p>
            <a:pPr lvl="1"/>
            <a:r>
              <a:rPr lang="en-US" dirty="0">
                <a:latin typeface="Calibri Light" panose="020F0302020204030204" pitchFamily="34" charset="0"/>
              </a:rPr>
              <a:t>Transmission, migration, recrudescence</a:t>
            </a:r>
          </a:p>
          <a:p>
            <a:pPr lvl="1"/>
            <a:r>
              <a:rPr lang="en-US" dirty="0">
                <a:latin typeface="Calibri Light" panose="020F0302020204030204" pitchFamily="34" charset="0"/>
              </a:rPr>
              <a:t>Adaptation under pressure - drugs, climate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4C76025-5358-274D-AADC-DABEB7428150}"/>
              </a:ext>
            </a:extLst>
          </p:cNvPr>
          <p:cNvSpPr/>
          <p:nvPr/>
        </p:nvSpPr>
        <p:spPr>
          <a:xfrm>
            <a:off x="215869" y="172521"/>
            <a:ext cx="760721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Calibri Light" panose="020F0302020204030204" pitchFamily="34" charset="0"/>
              </a:rPr>
              <a:t>Comparative genomics of helminth parasites</a:t>
            </a:r>
          </a:p>
        </p:txBody>
      </p:sp>
    </p:spTree>
    <p:extLst>
      <p:ext uri="{BB962C8B-B14F-4D97-AF65-F5344CB8AC3E}">
        <p14:creationId xmlns:p14="http://schemas.microsoft.com/office/powerpoint/2010/main" val="1821689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BB86F4A-61A2-E444-9F4C-B7906454FA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0998" y="5837032"/>
            <a:ext cx="1622125" cy="6116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387695F-A31E-734E-9F6C-993C9E4149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3941" y="5873173"/>
            <a:ext cx="2102391" cy="539339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7DF5B035-2407-D044-AF07-8266603EEAC4}"/>
              </a:ext>
            </a:extLst>
          </p:cNvPr>
          <p:cNvGrpSpPr/>
          <p:nvPr/>
        </p:nvGrpSpPr>
        <p:grpSpPr>
          <a:xfrm>
            <a:off x="876702" y="1055611"/>
            <a:ext cx="2476098" cy="3378653"/>
            <a:chOff x="1122272" y="1360948"/>
            <a:chExt cx="2476098" cy="3378652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44DC12B1-C108-214B-896E-03B89E21EB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25673" b="25481"/>
            <a:stretch/>
          </p:blipFill>
          <p:spPr>
            <a:xfrm>
              <a:off x="1122272" y="1360948"/>
              <a:ext cx="1532709" cy="479438"/>
            </a:xfrm>
            <a:prstGeom prst="rect">
              <a:avLst/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B2354BB7-7990-CF45-B560-755161D01D83}"/>
                </a:ext>
              </a:extLst>
            </p:cNvPr>
            <p:cNvSpPr txBox="1"/>
            <p:nvPr/>
          </p:nvSpPr>
          <p:spPr>
            <a:xfrm>
              <a:off x="1122272" y="1815724"/>
              <a:ext cx="2476098" cy="29238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600" dirty="0">
                  <a:latin typeface="+mj-lt"/>
                </a:rPr>
                <a:t>Matt </a:t>
              </a:r>
              <a:r>
                <a:rPr lang="en-US" sz="1600" dirty="0" err="1">
                  <a:latin typeface="+mj-lt"/>
                </a:rPr>
                <a:t>Berriman</a:t>
              </a:r>
              <a:endParaRPr lang="en-US" sz="1600" dirty="0">
                <a:latin typeface="+mj-lt"/>
              </a:endParaRPr>
            </a:p>
            <a:p>
              <a:pPr>
                <a:lnSpc>
                  <a:spcPct val="150000"/>
                </a:lnSpc>
              </a:pPr>
              <a:r>
                <a:rPr lang="en-US" sz="1600" dirty="0">
                  <a:latin typeface="+mj-lt"/>
                </a:rPr>
                <a:t>James Cotton</a:t>
              </a:r>
            </a:p>
            <a:p>
              <a:pPr>
                <a:lnSpc>
                  <a:spcPct val="150000"/>
                </a:lnSpc>
              </a:pPr>
              <a:r>
                <a:rPr lang="en-US" sz="1600" dirty="0">
                  <a:latin typeface="+mj-lt"/>
                </a:rPr>
                <a:t>Nancy Holroyd</a:t>
              </a:r>
            </a:p>
            <a:p>
              <a:pPr>
                <a:lnSpc>
                  <a:spcPct val="150000"/>
                </a:lnSpc>
              </a:pPr>
              <a:r>
                <a:rPr lang="en-US" sz="1600" dirty="0">
                  <a:latin typeface="+mj-lt"/>
                </a:rPr>
                <a:t>Alan Tracey</a:t>
              </a:r>
            </a:p>
            <a:p>
              <a:pPr>
                <a:lnSpc>
                  <a:spcPct val="150000"/>
                </a:lnSpc>
              </a:pPr>
              <a:r>
                <a:rPr lang="en-US" sz="1600" dirty="0">
                  <a:latin typeface="+mj-lt"/>
                </a:rPr>
                <a:t>Guillaume Salle (INRAE)</a:t>
              </a:r>
            </a:p>
            <a:p>
              <a:pPr>
                <a:lnSpc>
                  <a:spcPct val="150000"/>
                </a:lnSpc>
              </a:pPr>
              <a:r>
                <a:rPr lang="en-US" sz="1600" dirty="0">
                  <a:latin typeface="+mj-lt"/>
                </a:rPr>
                <a:t>Parasite Genomics    </a:t>
              </a:r>
            </a:p>
            <a:p>
              <a:pPr>
                <a:lnSpc>
                  <a:spcPct val="150000"/>
                </a:lnSpc>
              </a:pPr>
              <a:r>
                <a:rPr lang="en-US" sz="1600" dirty="0">
                  <a:latin typeface="+mj-lt"/>
                </a:rPr>
                <a:t>   Group</a:t>
              </a:r>
            </a:p>
            <a:p>
              <a:endParaRPr lang="en-US" sz="1600" dirty="0">
                <a:latin typeface="+mj-lt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A29EF2E3-4345-4D42-A6C9-64FEA11A9BEB}"/>
              </a:ext>
            </a:extLst>
          </p:cNvPr>
          <p:cNvGrpSpPr/>
          <p:nvPr/>
        </p:nvGrpSpPr>
        <p:grpSpPr>
          <a:xfrm>
            <a:off x="3401603" y="1055611"/>
            <a:ext cx="2235155" cy="3954252"/>
            <a:chOff x="3587544" y="1360948"/>
            <a:chExt cx="2235154" cy="3954253"/>
          </a:xfrm>
        </p:grpSpPr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918C79D1-78F7-8644-B0CF-4B0C26DEAA2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587544" y="1360948"/>
              <a:ext cx="1364848" cy="566295"/>
            </a:xfrm>
            <a:prstGeom prst="rect">
              <a:avLst/>
            </a:prstGeom>
          </p:spPr>
        </p:pic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7344B5F2-3794-E840-8F78-E55F90C89B76}"/>
                </a:ext>
              </a:extLst>
            </p:cNvPr>
            <p:cNvSpPr/>
            <p:nvPr/>
          </p:nvSpPr>
          <p:spPr>
            <a:xfrm>
              <a:off x="3587544" y="1934595"/>
              <a:ext cx="2235154" cy="338060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600" dirty="0">
                  <a:latin typeface="+mj-lt"/>
                </a:rPr>
                <a:t>Eileen Devaney</a:t>
              </a:r>
            </a:p>
            <a:p>
              <a:pPr>
                <a:lnSpc>
                  <a:spcPct val="150000"/>
                </a:lnSpc>
              </a:pPr>
              <a:r>
                <a:rPr lang="en-US" sz="1600" dirty="0">
                  <a:latin typeface="+mj-lt"/>
                </a:rPr>
                <a:t>Roz Laing</a:t>
              </a:r>
            </a:p>
            <a:p>
              <a:pPr>
                <a:lnSpc>
                  <a:spcPct val="150000"/>
                </a:lnSpc>
              </a:pPr>
              <a:r>
                <a:rPr lang="en-US" sz="1600" dirty="0">
                  <a:latin typeface="+mj-lt"/>
                </a:rPr>
                <a:t>Collette Britton</a:t>
              </a:r>
            </a:p>
            <a:p>
              <a:pPr>
                <a:lnSpc>
                  <a:spcPct val="150000"/>
                </a:lnSpc>
              </a:pPr>
              <a:r>
                <a:rPr lang="en-US" sz="1600" dirty="0">
                  <a:latin typeface="+mj-lt"/>
                </a:rPr>
                <a:t>Louise Matthews</a:t>
              </a:r>
            </a:p>
            <a:p>
              <a:pPr>
                <a:lnSpc>
                  <a:spcPct val="150000"/>
                </a:lnSpc>
              </a:pPr>
              <a:r>
                <a:rPr lang="en-US" sz="1600" dirty="0">
                  <a:latin typeface="+mj-lt"/>
                </a:rPr>
                <a:t>Jennifer McIntyre</a:t>
              </a:r>
            </a:p>
            <a:p>
              <a:pPr>
                <a:lnSpc>
                  <a:spcPct val="150000"/>
                </a:lnSpc>
              </a:pPr>
              <a:r>
                <a:rPr lang="en-US" sz="1600" dirty="0">
                  <a:latin typeface="+mj-lt"/>
                </a:rPr>
                <a:t>Andy Tait</a:t>
              </a:r>
            </a:p>
            <a:p>
              <a:pPr>
                <a:lnSpc>
                  <a:spcPct val="150000"/>
                </a:lnSpc>
              </a:pPr>
              <a:r>
                <a:rPr lang="en-US" sz="1600" dirty="0">
                  <a:latin typeface="+mj-lt"/>
                </a:rPr>
                <a:t>Barbara Mable</a:t>
              </a:r>
            </a:p>
            <a:p>
              <a:pPr>
                <a:lnSpc>
                  <a:spcPct val="150000"/>
                </a:lnSpc>
              </a:pPr>
              <a:r>
                <a:rPr lang="en-US" sz="1600" dirty="0">
                  <a:latin typeface="+mj-lt"/>
                </a:rPr>
                <a:t>Kirsty Maitland</a:t>
              </a:r>
            </a:p>
            <a:p>
              <a:pPr>
                <a:lnSpc>
                  <a:spcPct val="150000"/>
                </a:lnSpc>
              </a:pPr>
              <a:endParaRPr lang="en-US" sz="1600" b="1" i="1" dirty="0">
                <a:latin typeface="+mj-lt"/>
              </a:endParaRP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292F6BB4-72A7-8B4D-9B7E-CB254BFB0E10}"/>
              </a:ext>
            </a:extLst>
          </p:cNvPr>
          <p:cNvGrpSpPr/>
          <p:nvPr/>
        </p:nvGrpSpPr>
        <p:grpSpPr>
          <a:xfrm>
            <a:off x="5960360" y="1055613"/>
            <a:ext cx="2118360" cy="4090781"/>
            <a:chOff x="5997646" y="1360948"/>
            <a:chExt cx="2118360" cy="4090780"/>
          </a:xfrm>
        </p:grpSpPr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A8D2913A-6187-1643-8147-D508BF497A4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997646" y="1360948"/>
              <a:ext cx="1898518" cy="447965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2BD89150-4027-F74C-9F4C-B47877CE64A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997646" y="2926500"/>
              <a:ext cx="953084" cy="519344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B7F8C15A-759F-A245-B6AE-C7AD2E1A940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997646" y="4532959"/>
              <a:ext cx="597478" cy="525601"/>
            </a:xfrm>
            <a:prstGeom prst="rect">
              <a:avLst/>
            </a:prstGeom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683D6700-8D79-FC4A-8654-7BC4811762AA}"/>
                </a:ext>
              </a:extLst>
            </p:cNvPr>
            <p:cNvSpPr/>
            <p:nvPr/>
          </p:nvSpPr>
          <p:spPr>
            <a:xfrm>
              <a:off x="5997646" y="1806579"/>
              <a:ext cx="1871472" cy="79528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600" dirty="0">
                  <a:latin typeface="+mj-lt"/>
                </a:rPr>
                <a:t>Neil </a:t>
              </a:r>
              <a:r>
                <a:rPr lang="en-US" sz="1600" dirty="0" err="1">
                  <a:latin typeface="+mj-lt"/>
                </a:rPr>
                <a:t>Sargison</a:t>
              </a:r>
              <a:endParaRPr lang="en-US" sz="1600" dirty="0">
                <a:latin typeface="+mj-lt"/>
              </a:endParaRPr>
            </a:p>
            <a:p>
              <a:pPr>
                <a:lnSpc>
                  <a:spcPct val="150000"/>
                </a:lnSpc>
              </a:pPr>
              <a:r>
                <a:rPr lang="en-US" sz="1600" dirty="0" err="1">
                  <a:latin typeface="+mj-lt"/>
                </a:rPr>
                <a:t>Umer</a:t>
              </a:r>
              <a:r>
                <a:rPr lang="en-US" sz="1600" dirty="0">
                  <a:latin typeface="+mj-lt"/>
                </a:rPr>
                <a:t> </a:t>
              </a:r>
              <a:r>
                <a:rPr lang="en-US" sz="1600" dirty="0" err="1">
                  <a:latin typeface="+mj-lt"/>
                </a:rPr>
                <a:t>Chaudry</a:t>
              </a:r>
              <a:endParaRPr lang="en-US" sz="1600" dirty="0">
                <a:latin typeface="+mj-lt"/>
              </a:endParaRP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681E5A80-693C-7A47-90E6-5D72D391C127}"/>
                </a:ext>
              </a:extLst>
            </p:cNvPr>
            <p:cNvSpPr/>
            <p:nvPr/>
          </p:nvSpPr>
          <p:spPr>
            <a:xfrm>
              <a:off x="5997646" y="3416280"/>
              <a:ext cx="2118360" cy="79528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600" dirty="0">
                  <a:latin typeface="+mj-lt"/>
                </a:rPr>
                <a:t>Dave Bartley</a:t>
              </a:r>
            </a:p>
            <a:p>
              <a:pPr>
                <a:lnSpc>
                  <a:spcPct val="150000"/>
                </a:lnSpc>
              </a:pPr>
              <a:r>
                <a:rPr lang="en-US" sz="1600" dirty="0">
                  <a:latin typeface="+mj-lt"/>
                </a:rPr>
                <a:t>Alison Morrison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54ABF9F4-D1BC-DD47-BE90-7026CF5DFC58}"/>
                </a:ext>
              </a:extLst>
            </p:cNvPr>
            <p:cNvSpPr/>
            <p:nvPr/>
          </p:nvSpPr>
          <p:spPr>
            <a:xfrm>
              <a:off x="5997646" y="5025778"/>
              <a:ext cx="1459992" cy="42595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600" dirty="0">
                  <a:latin typeface="+mj-lt"/>
                </a:rPr>
                <a:t>Cath Milne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3B4C9E9C-0C23-D44B-A9B0-96EDB0732263}"/>
              </a:ext>
            </a:extLst>
          </p:cNvPr>
          <p:cNvGrpSpPr/>
          <p:nvPr/>
        </p:nvGrpSpPr>
        <p:grpSpPr>
          <a:xfrm>
            <a:off x="8686085" y="1055613"/>
            <a:ext cx="2504131" cy="4802057"/>
            <a:chOff x="8805406" y="1340674"/>
            <a:chExt cx="2504131" cy="4802060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17E08330-DABB-0146-96D5-F9D15683F4A2}"/>
                </a:ext>
              </a:extLst>
            </p:cNvPr>
            <p:cNvGrpSpPr/>
            <p:nvPr/>
          </p:nvGrpSpPr>
          <p:grpSpPr>
            <a:xfrm>
              <a:off x="8805406" y="3214310"/>
              <a:ext cx="2100072" cy="1585074"/>
              <a:chOff x="8858007" y="3214310"/>
              <a:chExt cx="2100072" cy="1585074"/>
            </a:xfrm>
          </p:grpSpPr>
          <p:pic>
            <p:nvPicPr>
              <p:cNvPr id="55" name="Picture 54">
                <a:extLst>
                  <a:ext uri="{FF2B5EF4-FFF2-40B4-BE49-F238E27FC236}">
                    <a16:creationId xmlns:a16="http://schemas.microsoft.com/office/drawing/2014/main" id="{D6511ED5-2B3C-BD4B-988C-78C6E1B8B9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858007" y="3214310"/>
                <a:ext cx="1432516" cy="423557"/>
              </a:xfrm>
              <a:prstGeom prst="rect">
                <a:avLst/>
              </a:prstGeom>
            </p:spPr>
          </p:pic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2534C671-4560-5843-B5A7-B0E59445A493}"/>
                  </a:ext>
                </a:extLst>
              </p:cNvPr>
              <p:cNvSpPr/>
              <p:nvPr/>
            </p:nvSpPr>
            <p:spPr>
              <a:xfrm>
                <a:off x="8858007" y="3634769"/>
                <a:ext cx="2100072" cy="116461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600" dirty="0">
                    <a:latin typeface="+mj-lt"/>
                  </a:rPr>
                  <a:t>John </a:t>
                </a:r>
                <a:r>
                  <a:rPr lang="en-US" sz="1600" dirty="0" err="1">
                    <a:latin typeface="+mj-lt"/>
                  </a:rPr>
                  <a:t>Gilleard</a:t>
                </a:r>
                <a:endParaRPr lang="en-US" sz="1600" dirty="0">
                  <a:latin typeface="+mj-lt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sz="1600" dirty="0">
                    <a:latin typeface="+mj-lt"/>
                  </a:rPr>
                  <a:t>Andrew </a:t>
                </a:r>
                <a:r>
                  <a:rPr lang="en-US" sz="1600" dirty="0" err="1">
                    <a:latin typeface="+mj-lt"/>
                  </a:rPr>
                  <a:t>Rezansoff</a:t>
                </a:r>
                <a:endParaRPr lang="en-US" sz="1600" dirty="0">
                  <a:latin typeface="+mj-lt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sz="1600" dirty="0">
                    <a:latin typeface="+mj-lt"/>
                  </a:rPr>
                  <a:t>Libby Redman</a:t>
                </a:r>
              </a:p>
            </p:txBody>
          </p: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0496ACD6-73EE-234D-9FEC-04B79E4754A3}"/>
                </a:ext>
              </a:extLst>
            </p:cNvPr>
            <p:cNvGrpSpPr/>
            <p:nvPr/>
          </p:nvGrpSpPr>
          <p:grpSpPr>
            <a:xfrm>
              <a:off x="8805406" y="5073987"/>
              <a:ext cx="1525995" cy="1068747"/>
              <a:chOff x="8858007" y="5073987"/>
              <a:chExt cx="1525995" cy="1068747"/>
            </a:xfrm>
          </p:grpSpPr>
          <p:pic>
            <p:nvPicPr>
              <p:cNvPr id="53" name="Picture 52">
                <a:extLst>
                  <a:ext uri="{FF2B5EF4-FFF2-40B4-BE49-F238E27FC236}">
                    <a16:creationId xmlns:a16="http://schemas.microsoft.com/office/drawing/2014/main" id="{6AFCABD4-53A0-6C4F-8B23-5F9B232C7FE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/>
              <a:srcRect t="13682" b="14092"/>
              <a:stretch/>
            </p:blipFill>
            <p:spPr>
              <a:xfrm>
                <a:off x="8858007" y="5073987"/>
                <a:ext cx="907051" cy="655131"/>
              </a:xfrm>
              <a:prstGeom prst="rect">
                <a:avLst/>
              </a:prstGeom>
            </p:spPr>
          </p:pic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1047027C-3E6E-ED4B-9D14-8FE67571412D}"/>
                  </a:ext>
                </a:extLst>
              </p:cNvPr>
              <p:cNvSpPr/>
              <p:nvPr/>
            </p:nvSpPr>
            <p:spPr>
              <a:xfrm>
                <a:off x="8858007" y="5719220"/>
                <a:ext cx="1525995" cy="42351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600" dirty="0">
                    <a:latin typeface="+mj-lt"/>
                  </a:rPr>
                  <a:t>Chris Illingworth</a:t>
                </a:r>
              </a:p>
            </p:txBody>
          </p:sp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8BAC98D3-7B28-5243-B1BE-73A94EDAD80C}"/>
                </a:ext>
              </a:extLst>
            </p:cNvPr>
            <p:cNvGrpSpPr/>
            <p:nvPr/>
          </p:nvGrpSpPr>
          <p:grpSpPr>
            <a:xfrm>
              <a:off x="8805406" y="1340674"/>
              <a:ext cx="2504131" cy="1531892"/>
              <a:chOff x="8805406" y="1340674"/>
              <a:chExt cx="2504131" cy="1531892"/>
            </a:xfrm>
          </p:grpSpPr>
          <p:pic>
            <p:nvPicPr>
              <p:cNvPr id="50" name="Picture 49">
                <a:extLst>
                  <a:ext uri="{FF2B5EF4-FFF2-40B4-BE49-F238E27FC236}">
                    <a16:creationId xmlns:a16="http://schemas.microsoft.com/office/drawing/2014/main" id="{ADE49DB3-E573-4444-AFE3-CE29ED2545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858007" y="1360948"/>
                <a:ext cx="1225103" cy="351000"/>
              </a:xfrm>
              <a:prstGeom prst="rect">
                <a:avLst/>
              </a:prstGeom>
            </p:spPr>
          </p:pic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A9D3BD47-5F62-0F46-8D2B-ED92AFC81868}"/>
                  </a:ext>
                </a:extLst>
              </p:cNvPr>
              <p:cNvSpPr/>
              <p:nvPr/>
            </p:nvSpPr>
            <p:spPr>
              <a:xfrm>
                <a:off x="8805406" y="1707951"/>
                <a:ext cx="1542288" cy="116461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600" dirty="0">
                    <a:latin typeface="+mj-lt"/>
                  </a:rPr>
                  <a:t>Eric Morgan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1600" dirty="0">
                    <a:latin typeface="+mj-lt"/>
                  </a:rPr>
                  <a:t>Hannah Rose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1600" dirty="0">
                    <a:latin typeface="+mj-lt"/>
                  </a:rPr>
                  <a:t>Katie Bull</a:t>
                </a:r>
              </a:p>
            </p:txBody>
          </p:sp>
          <p:pic>
            <p:nvPicPr>
              <p:cNvPr id="52" name="Picture 51">
                <a:extLst>
                  <a:ext uri="{FF2B5EF4-FFF2-40B4-BE49-F238E27FC236}">
                    <a16:creationId xmlns:a16="http://schemas.microsoft.com/office/drawing/2014/main" id="{D29AD2DA-38E6-6545-8D93-D07C303E4F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0166692" y="1340674"/>
                <a:ext cx="1142845" cy="410858"/>
              </a:xfrm>
              <a:prstGeom prst="rect">
                <a:avLst/>
              </a:prstGeom>
            </p:spPr>
          </p:pic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07F3585D-6583-8142-832A-54D3BBDBD11C}"/>
              </a:ext>
            </a:extLst>
          </p:cNvPr>
          <p:cNvGrpSpPr/>
          <p:nvPr/>
        </p:nvGrpSpPr>
        <p:grpSpPr>
          <a:xfrm>
            <a:off x="925505" y="4388330"/>
            <a:ext cx="2030641" cy="1411246"/>
            <a:chOff x="831689" y="3594908"/>
            <a:chExt cx="1522981" cy="1058434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9B2D4B2E-AB6B-E641-AA81-0C27B17040D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831689" y="3594908"/>
              <a:ext cx="1155032" cy="316434"/>
            </a:xfrm>
            <a:prstGeom prst="rect">
              <a:avLst/>
            </a:prstGeom>
          </p:spPr>
        </p:pic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BB11FF7E-9BD5-9C4A-9F56-5A9A8301BD8D}"/>
                </a:ext>
              </a:extLst>
            </p:cNvPr>
            <p:cNvSpPr txBox="1"/>
            <p:nvPr/>
          </p:nvSpPr>
          <p:spPr>
            <a:xfrm>
              <a:off x="831689" y="3845429"/>
              <a:ext cx="1522981" cy="8079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600" dirty="0">
                  <a:latin typeface="+mj-lt"/>
                </a:rPr>
                <a:t>Ray Kaplan</a:t>
              </a:r>
            </a:p>
            <a:p>
              <a:pPr>
                <a:lnSpc>
                  <a:spcPct val="150000"/>
                </a:lnSpc>
              </a:pPr>
              <a:r>
                <a:rPr lang="en-US" sz="1600" dirty="0">
                  <a:latin typeface="+mj-lt"/>
                </a:rPr>
                <a:t>Sue Howell</a:t>
              </a:r>
            </a:p>
            <a:p>
              <a:endParaRPr lang="en-US" sz="1600" dirty="0">
                <a:latin typeface="+mj-lt"/>
              </a:endParaRPr>
            </a:p>
          </p:txBody>
        </p: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9A9BEEA3-55AC-BB42-8C9C-D3ABB98A5FA5}"/>
              </a:ext>
            </a:extLst>
          </p:cNvPr>
          <p:cNvSpPr txBox="1"/>
          <p:nvPr/>
        </p:nvSpPr>
        <p:spPr>
          <a:xfrm>
            <a:off x="0" y="80682"/>
            <a:ext cx="32561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  <a:latin typeface="+mj-lt"/>
              </a:rPr>
              <a:t>   Acknowledgements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12252BB-96CE-E24B-B963-A41F34DDFD0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11347" y="5823709"/>
            <a:ext cx="2168357" cy="638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6795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8680FAF-5F40-BE43-96EC-3A493308A832}"/>
              </a:ext>
            </a:extLst>
          </p:cNvPr>
          <p:cNvSpPr/>
          <p:nvPr/>
        </p:nvSpPr>
        <p:spPr>
          <a:xfrm>
            <a:off x="259605" y="172521"/>
            <a:ext cx="777745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latin typeface="Calibri Light" panose="020F0302020204030204" pitchFamily="34" charset="0"/>
              </a:rPr>
              <a:t>Comparative genomics of the major parasitic worms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4E968F08-26B1-A54D-8672-231D045833EE}"/>
              </a:ext>
            </a:extLst>
          </p:cNvPr>
          <p:cNvGrpSpPr/>
          <p:nvPr/>
        </p:nvGrpSpPr>
        <p:grpSpPr>
          <a:xfrm>
            <a:off x="1242120" y="810246"/>
            <a:ext cx="3862759" cy="5594695"/>
            <a:chOff x="7295571" y="952529"/>
            <a:chExt cx="3413994" cy="4944718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9C217669-1D85-7341-96CF-0DF12F68F538}"/>
                </a:ext>
              </a:extLst>
            </p:cNvPr>
            <p:cNvGrpSpPr/>
            <p:nvPr/>
          </p:nvGrpSpPr>
          <p:grpSpPr>
            <a:xfrm>
              <a:off x="7295571" y="2037148"/>
              <a:ext cx="3413994" cy="3079858"/>
              <a:chOff x="7782153" y="2275687"/>
              <a:chExt cx="3413994" cy="3079858"/>
            </a:xfrm>
          </p:grpSpPr>
          <p:pic>
            <p:nvPicPr>
              <p:cNvPr id="83" name="Picture 82" descr="10977.jpg">
                <a:extLst>
                  <a:ext uri="{FF2B5EF4-FFF2-40B4-BE49-F238E27FC236}">
                    <a16:creationId xmlns:a16="http://schemas.microsoft.com/office/drawing/2014/main" id="{11493E4F-0B5B-A845-AC89-80E892269C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82153" y="2275687"/>
                <a:ext cx="3413994" cy="3079858"/>
              </a:xfrm>
              <a:prstGeom prst="rect">
                <a:avLst/>
              </a:prstGeom>
            </p:spPr>
          </p:pic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048D13A6-8960-BC45-8A0D-98425577CD66}"/>
                  </a:ext>
                </a:extLst>
              </p:cNvPr>
              <p:cNvSpPr txBox="1"/>
              <p:nvPr/>
            </p:nvSpPr>
            <p:spPr>
              <a:xfrm>
                <a:off x="8776723" y="5022582"/>
                <a:ext cx="1715198" cy="2584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00" b="1" dirty="0">
                    <a:solidFill>
                      <a:schemeClr val="bg1"/>
                    </a:solidFill>
                    <a:latin typeface="+mj-lt"/>
                  </a:rPr>
                  <a:t>Soil transmitted helminths</a:t>
                </a:r>
              </a:p>
            </p:txBody>
          </p:sp>
        </p:grp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571E5E63-97A8-A34D-9927-CD87230D3684}"/>
                </a:ext>
              </a:extLst>
            </p:cNvPr>
            <p:cNvGrpSpPr/>
            <p:nvPr/>
          </p:nvGrpSpPr>
          <p:grpSpPr>
            <a:xfrm>
              <a:off x="9022362" y="952530"/>
              <a:ext cx="1612705" cy="1073448"/>
              <a:chOff x="9486456" y="1191069"/>
              <a:chExt cx="1612705" cy="1073448"/>
            </a:xfrm>
          </p:grpSpPr>
          <p:pic>
            <p:nvPicPr>
              <p:cNvPr id="81" name="Picture 80">
                <a:extLst>
                  <a:ext uri="{FF2B5EF4-FFF2-40B4-BE49-F238E27FC236}">
                    <a16:creationId xmlns:a16="http://schemas.microsoft.com/office/drawing/2014/main" id="{484E1D58-5A2D-054B-83F3-F3E254DA71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486456" y="1191069"/>
                <a:ext cx="1612705" cy="1071042"/>
              </a:xfrm>
              <a:prstGeom prst="rect">
                <a:avLst/>
              </a:prstGeom>
            </p:spPr>
          </p:pic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2E8CBECB-119E-F94B-8D6F-52BA04AAAFBC}"/>
                  </a:ext>
                </a:extLst>
              </p:cNvPr>
              <p:cNvSpPr txBox="1"/>
              <p:nvPr/>
            </p:nvSpPr>
            <p:spPr>
              <a:xfrm>
                <a:off x="9486476" y="2006098"/>
                <a:ext cx="962271" cy="2584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00" b="1" dirty="0">
                    <a:solidFill>
                      <a:schemeClr val="bg1"/>
                    </a:solidFill>
                    <a:latin typeface="+mj-lt"/>
                  </a:rPr>
                  <a:t>Guinea worm</a:t>
                </a:r>
              </a:p>
            </p:txBody>
          </p:sp>
        </p:grp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4ED891C9-E573-7947-80B9-63B69B0D79E3}"/>
                </a:ext>
              </a:extLst>
            </p:cNvPr>
            <p:cNvGrpSpPr/>
            <p:nvPr/>
          </p:nvGrpSpPr>
          <p:grpSpPr>
            <a:xfrm>
              <a:off x="8591191" y="2101290"/>
              <a:ext cx="2047624" cy="1365083"/>
              <a:chOff x="9051537" y="2339829"/>
              <a:chExt cx="2047624" cy="1365083"/>
            </a:xfrm>
          </p:grpSpPr>
          <p:pic>
            <p:nvPicPr>
              <p:cNvPr id="79" name="Picture 78">
                <a:extLst>
                  <a:ext uri="{FF2B5EF4-FFF2-40B4-BE49-F238E27FC236}">
                    <a16:creationId xmlns:a16="http://schemas.microsoft.com/office/drawing/2014/main" id="{364DBC7A-32B0-2A42-825E-46F882E614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051537" y="2339829"/>
                <a:ext cx="2047624" cy="1365083"/>
              </a:xfrm>
              <a:prstGeom prst="rect">
                <a:avLst/>
              </a:prstGeom>
            </p:spPr>
          </p:pic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9932AC65-A465-0442-B333-39B1920A5920}"/>
                  </a:ext>
                </a:extLst>
              </p:cNvPr>
              <p:cNvSpPr txBox="1"/>
              <p:nvPr/>
            </p:nvSpPr>
            <p:spPr>
              <a:xfrm>
                <a:off x="9059047" y="3444941"/>
                <a:ext cx="1045123" cy="2584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00" b="1" dirty="0">
                    <a:solidFill>
                      <a:schemeClr val="bg1"/>
                    </a:solidFill>
                    <a:latin typeface="+mj-lt"/>
                  </a:rPr>
                  <a:t>Onchocerciasis</a:t>
                </a:r>
              </a:p>
            </p:txBody>
          </p:sp>
        </p:grp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59E69CFA-1CFF-9D49-955F-965639843D84}"/>
                </a:ext>
              </a:extLst>
            </p:cNvPr>
            <p:cNvGrpSpPr/>
            <p:nvPr/>
          </p:nvGrpSpPr>
          <p:grpSpPr>
            <a:xfrm>
              <a:off x="7360549" y="952529"/>
              <a:ext cx="1550834" cy="1083067"/>
              <a:chOff x="7850879" y="1191068"/>
              <a:chExt cx="1550834" cy="1083067"/>
            </a:xfrm>
          </p:grpSpPr>
          <p:pic>
            <p:nvPicPr>
              <p:cNvPr id="77" name="Picture 76">
                <a:extLst>
                  <a:ext uri="{FF2B5EF4-FFF2-40B4-BE49-F238E27FC236}">
                    <a16:creationId xmlns:a16="http://schemas.microsoft.com/office/drawing/2014/main" id="{4C000DF7-726F-DB40-BCA5-6D291A3AF0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50879" y="1191068"/>
                <a:ext cx="1550834" cy="1067859"/>
              </a:xfrm>
              <a:prstGeom prst="rect">
                <a:avLst/>
              </a:prstGeom>
            </p:spPr>
          </p:pic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80943C5E-00EF-8141-AA18-C8688497CB7A}"/>
                  </a:ext>
                </a:extLst>
              </p:cNvPr>
              <p:cNvSpPr txBox="1"/>
              <p:nvPr/>
            </p:nvSpPr>
            <p:spPr>
              <a:xfrm>
                <a:off x="7852174" y="2015716"/>
                <a:ext cx="1276680" cy="2584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00" b="1" dirty="0">
                    <a:solidFill>
                      <a:schemeClr val="bg1"/>
                    </a:solidFill>
                    <a:latin typeface="+mj-lt"/>
                  </a:rPr>
                  <a:t>Lymphatic filariasis</a:t>
                </a:r>
              </a:p>
            </p:txBody>
          </p:sp>
        </p:grp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295D1128-69D5-E24E-89F6-9F7EF4E23B0B}"/>
                </a:ext>
              </a:extLst>
            </p:cNvPr>
            <p:cNvGrpSpPr/>
            <p:nvPr/>
          </p:nvGrpSpPr>
          <p:grpSpPr>
            <a:xfrm>
              <a:off x="7304435" y="5117005"/>
              <a:ext cx="3336886" cy="780242"/>
              <a:chOff x="7794765" y="5355544"/>
              <a:chExt cx="3336886" cy="780242"/>
            </a:xfrm>
          </p:grpSpPr>
          <p:pic>
            <p:nvPicPr>
              <p:cNvPr id="73" name="Picture 72">
                <a:extLst>
                  <a:ext uri="{FF2B5EF4-FFF2-40B4-BE49-F238E27FC236}">
                    <a16:creationId xmlns:a16="http://schemas.microsoft.com/office/drawing/2014/main" id="{627D64FE-5838-8648-B6C6-A515E92581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44553" y="5355544"/>
                <a:ext cx="989540" cy="745021"/>
              </a:xfrm>
              <a:prstGeom prst="rect">
                <a:avLst/>
              </a:prstGeom>
            </p:spPr>
          </p:pic>
          <p:pic>
            <p:nvPicPr>
              <p:cNvPr id="74" name="Picture 73">
                <a:extLst>
                  <a:ext uri="{FF2B5EF4-FFF2-40B4-BE49-F238E27FC236}">
                    <a16:creationId xmlns:a16="http://schemas.microsoft.com/office/drawing/2014/main" id="{B42CDFE0-9B97-FC46-9F87-14A835D66D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907116" y="5355544"/>
                <a:ext cx="994641" cy="745021"/>
              </a:xfrm>
              <a:prstGeom prst="rect">
                <a:avLst/>
              </a:prstGeom>
            </p:spPr>
          </p:pic>
          <p:pic>
            <p:nvPicPr>
              <p:cNvPr id="75" name="Picture 74">
                <a:extLst>
                  <a:ext uri="{FF2B5EF4-FFF2-40B4-BE49-F238E27FC236}">
                    <a16:creationId xmlns:a16="http://schemas.microsoft.com/office/drawing/2014/main" id="{882A2349-C0AB-D349-822A-3D0142EA1E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973378" y="5355544"/>
                <a:ext cx="1158273" cy="745020"/>
              </a:xfrm>
              <a:prstGeom prst="rect">
                <a:avLst/>
              </a:prstGeom>
            </p:spPr>
          </p:pic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825F578F-60FB-EA4D-ACEB-C795A316CC3F}"/>
                  </a:ext>
                </a:extLst>
              </p:cNvPr>
              <p:cNvSpPr txBox="1"/>
              <p:nvPr/>
            </p:nvSpPr>
            <p:spPr>
              <a:xfrm>
                <a:off x="7794765" y="5700554"/>
                <a:ext cx="1093180" cy="4352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00" b="1" dirty="0">
                    <a:solidFill>
                      <a:schemeClr val="bg1"/>
                    </a:solidFill>
                    <a:latin typeface="+mj-lt"/>
                  </a:rPr>
                  <a:t>Gastrointestinal</a:t>
                </a:r>
              </a:p>
              <a:p>
                <a:r>
                  <a:rPr lang="en-US" sz="1300" b="1" dirty="0">
                    <a:solidFill>
                      <a:schemeClr val="bg1"/>
                    </a:solidFill>
                    <a:latin typeface="+mj-lt"/>
                  </a:rPr>
                  <a:t>nematodes</a:t>
                </a:r>
              </a:p>
            </p:txBody>
          </p:sp>
        </p:grpSp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02ACE549-EA80-EE42-B523-B103F661284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58096" y="4114699"/>
              <a:ext cx="790683" cy="928193"/>
            </a:xfrm>
            <a:prstGeom prst="rect">
              <a:avLst/>
            </a:prstGeom>
          </p:spPr>
        </p:pic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D09407CB-A2E0-7E47-B2AE-97B5282E4E59}"/>
                </a:ext>
              </a:extLst>
            </p:cNvPr>
            <p:cNvSpPr txBox="1"/>
            <p:nvPr/>
          </p:nvSpPr>
          <p:spPr>
            <a:xfrm>
              <a:off x="7317507" y="4793661"/>
              <a:ext cx="874430" cy="2584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>
                  <a:solidFill>
                    <a:schemeClr val="bg1"/>
                  </a:solidFill>
                  <a:latin typeface="+mj-lt"/>
                </a:rPr>
                <a:t>Hookworms</a:t>
              </a:r>
            </a:p>
          </p:txBody>
        </p:sp>
      </p:grpSp>
      <p:sp>
        <p:nvSpPr>
          <p:cNvPr id="85" name="Rectangle 84">
            <a:extLst>
              <a:ext uri="{FF2B5EF4-FFF2-40B4-BE49-F238E27FC236}">
                <a16:creationId xmlns:a16="http://schemas.microsoft.com/office/drawing/2014/main" id="{2F5DE52D-B179-EF4C-AA3E-66EB6AF1117C}"/>
              </a:ext>
            </a:extLst>
          </p:cNvPr>
          <p:cNvSpPr/>
          <p:nvPr/>
        </p:nvSpPr>
        <p:spPr>
          <a:xfrm>
            <a:off x="6174070" y="1437768"/>
            <a:ext cx="5115253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Helminths represent a significant health and economic burdens on humans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latin typeface="+mj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(arguably) genomics has </a:t>
            </a:r>
            <a:r>
              <a:rPr lang="en-US" sz="2800" dirty="0" err="1">
                <a:latin typeface="+mj-lt"/>
              </a:rPr>
              <a:t>revolutionised</a:t>
            </a:r>
            <a:r>
              <a:rPr lang="en-US" sz="2800" dirty="0">
                <a:latin typeface="+mj-lt"/>
              </a:rPr>
              <a:t> our understanding of helminth biology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5985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Picture 66">
            <a:extLst>
              <a:ext uri="{FF2B5EF4-FFF2-40B4-BE49-F238E27FC236}">
                <a16:creationId xmlns:a16="http://schemas.microsoft.com/office/drawing/2014/main" id="{CB0DBC59-65F3-7549-B8CC-B9E22A0344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056" y="1214518"/>
            <a:ext cx="4760324" cy="4786150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8F845822-2979-9A4A-812C-4BB3AB4D6A62}"/>
              </a:ext>
            </a:extLst>
          </p:cNvPr>
          <p:cNvSpPr/>
          <p:nvPr/>
        </p:nvSpPr>
        <p:spPr>
          <a:xfrm>
            <a:off x="0" y="6519446"/>
            <a:ext cx="821359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600" b="0" i="0" dirty="0">
                <a:solidFill>
                  <a:srgbClr val="222222"/>
                </a:solidFill>
                <a:effectLst/>
                <a:latin typeface="+mj-lt"/>
              </a:rPr>
              <a:t>Adapted from: Coghlan et al. (2019) Nature Genetics https://</a:t>
            </a:r>
            <a:r>
              <a:rPr lang="en-GB" sz="1600" b="0" i="0" dirty="0" err="1">
                <a:solidFill>
                  <a:srgbClr val="222222"/>
                </a:solidFill>
                <a:effectLst/>
                <a:latin typeface="+mj-lt"/>
              </a:rPr>
              <a:t>doi.org</a:t>
            </a:r>
            <a:r>
              <a:rPr lang="en-GB" sz="1600" b="0" i="0" dirty="0">
                <a:solidFill>
                  <a:srgbClr val="222222"/>
                </a:solidFill>
                <a:effectLst/>
                <a:latin typeface="+mj-lt"/>
              </a:rPr>
              <a:t>/10.1038/s41588-018-0262-1</a:t>
            </a:r>
            <a:endParaRPr lang="en-US" sz="1600" dirty="0">
              <a:latin typeface="+mj-lt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8680FAF-5F40-BE43-96EC-3A493308A832}"/>
              </a:ext>
            </a:extLst>
          </p:cNvPr>
          <p:cNvSpPr/>
          <p:nvPr/>
        </p:nvSpPr>
        <p:spPr>
          <a:xfrm>
            <a:off x="259605" y="172521"/>
            <a:ext cx="777745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latin typeface="Calibri Light" panose="020F0302020204030204" pitchFamily="34" charset="0"/>
              </a:rPr>
              <a:t>Comparative genomics of the major parasitic worms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EE019CE-F9A1-9345-A939-EAE653C98EAB}"/>
              </a:ext>
            </a:extLst>
          </p:cNvPr>
          <p:cNvSpPr/>
          <p:nvPr/>
        </p:nvSpPr>
        <p:spPr>
          <a:xfrm>
            <a:off x="6174070" y="1437768"/>
            <a:ext cx="5408330" cy="43396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u="sng" dirty="0"/>
              <a:t>50 Helminths Genome Project</a:t>
            </a:r>
          </a:p>
          <a:p>
            <a:r>
              <a:rPr lang="en-US" sz="2400" dirty="0"/>
              <a:t>1. To generate </a:t>
            </a:r>
            <a:r>
              <a:rPr lang="en-US" sz="2400" b="1" i="1" dirty="0"/>
              <a:t>draft</a:t>
            </a:r>
            <a:r>
              <a:rPr lang="en-US" sz="2400" dirty="0"/>
              <a:t> genome assemblies for: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clinically and veterinary important organisms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parasitic groups lacking exemplars in current genome projects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comparators to ‘reference’ species</a:t>
            </a:r>
          </a:p>
          <a:p>
            <a:endParaRPr lang="en-US" sz="2400" dirty="0"/>
          </a:p>
          <a:p>
            <a:r>
              <a:rPr lang="en-US" sz="2400" dirty="0"/>
              <a:t>2. (Try to) ensure similar sequencing, assembly and annotation approaches for each genome so they are truly </a:t>
            </a:r>
            <a:r>
              <a:rPr lang="en-US" sz="2400" b="1" dirty="0"/>
              <a:t>comparable</a:t>
            </a:r>
          </a:p>
        </p:txBody>
      </p:sp>
    </p:spTree>
    <p:extLst>
      <p:ext uri="{BB962C8B-B14F-4D97-AF65-F5344CB8AC3E}">
        <p14:creationId xmlns:p14="http://schemas.microsoft.com/office/powerpoint/2010/main" val="36944420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5E197DC-C060-E448-A69F-5D9C72EEBB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605" y="1009103"/>
            <a:ext cx="3095288" cy="488012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8015990-1B6A-BA46-99C7-887EAE84CCC0}"/>
              </a:ext>
            </a:extLst>
          </p:cNvPr>
          <p:cNvSpPr txBox="1"/>
          <p:nvPr/>
        </p:nvSpPr>
        <p:spPr>
          <a:xfrm>
            <a:off x="1962291" y="5896917"/>
            <a:ext cx="24561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+mj-lt"/>
              </a:rPr>
              <a:t>Genome assembly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10A824D-6D60-204B-9E6F-743661CE190B}"/>
              </a:ext>
            </a:extLst>
          </p:cNvPr>
          <p:cNvGrpSpPr/>
          <p:nvPr/>
        </p:nvGrpSpPr>
        <p:grpSpPr>
          <a:xfrm>
            <a:off x="5777807" y="1113693"/>
            <a:ext cx="3964069" cy="5184905"/>
            <a:chOff x="5836423" y="691115"/>
            <a:chExt cx="4493314" cy="595917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B2C51AA-E63E-8E48-9FD5-02623EF544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36423" y="691115"/>
              <a:ext cx="4493314" cy="5358809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835FDEA-CA0C-C64D-913E-C1FB0D117E28}"/>
                </a:ext>
              </a:extLst>
            </p:cNvPr>
            <p:cNvSpPr txBox="1"/>
            <p:nvPr/>
          </p:nvSpPr>
          <p:spPr>
            <a:xfrm>
              <a:off x="6966155" y="6188625"/>
              <a:ext cx="266662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+mj-lt"/>
                </a:rPr>
                <a:t>Genome annotation</a:t>
              </a:r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8AF5A12A-F285-F848-B2FD-4B3DC421DF1C}"/>
              </a:ext>
            </a:extLst>
          </p:cNvPr>
          <p:cNvSpPr/>
          <p:nvPr/>
        </p:nvSpPr>
        <p:spPr>
          <a:xfrm>
            <a:off x="259605" y="172521"/>
            <a:ext cx="777745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latin typeface="Calibri Light" panose="020F0302020204030204" pitchFamily="34" charset="0"/>
              </a:rPr>
              <a:t>Comparative genomics of the major parasitic worms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4809FB7-8C9F-CC43-86AF-BF5ACA14FE33}"/>
              </a:ext>
            </a:extLst>
          </p:cNvPr>
          <p:cNvSpPr/>
          <p:nvPr/>
        </p:nvSpPr>
        <p:spPr>
          <a:xfrm>
            <a:off x="0" y="6519446"/>
            <a:ext cx="69703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600" b="0" i="0" dirty="0">
                <a:solidFill>
                  <a:srgbClr val="222222"/>
                </a:solidFill>
                <a:effectLst/>
                <a:latin typeface="+mj-lt"/>
              </a:rPr>
              <a:t>Coghlan et al. (2019) Nature Genetics https://</a:t>
            </a:r>
            <a:r>
              <a:rPr lang="en-GB" sz="1600" b="0" i="0" dirty="0" err="1">
                <a:solidFill>
                  <a:srgbClr val="222222"/>
                </a:solidFill>
                <a:effectLst/>
                <a:latin typeface="+mj-lt"/>
              </a:rPr>
              <a:t>doi.org</a:t>
            </a:r>
            <a:r>
              <a:rPr lang="en-GB" sz="1600" b="0" i="0" dirty="0">
                <a:solidFill>
                  <a:srgbClr val="222222"/>
                </a:solidFill>
                <a:effectLst/>
                <a:latin typeface="+mj-lt"/>
              </a:rPr>
              <a:t>/10.1038/s41588-018-0262-1</a:t>
            </a:r>
            <a:endParaRPr lang="en-US" sz="1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81599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58C3AA8-07A2-6C41-94BE-C0810D4952A6}"/>
              </a:ext>
            </a:extLst>
          </p:cNvPr>
          <p:cNvSpPr txBox="1">
            <a:spLocks/>
          </p:cNvSpPr>
          <p:nvPr/>
        </p:nvSpPr>
        <p:spPr>
          <a:xfrm>
            <a:off x="1015094" y="1081346"/>
            <a:ext cx="6278842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latin typeface="+mj-lt"/>
              </a:rPr>
              <a:t>Genome size</a:t>
            </a:r>
          </a:p>
          <a:p>
            <a:pPr lvl="1"/>
            <a:r>
              <a:rPr lang="en-GB" sz="2000" dirty="0">
                <a:latin typeface="+mj-lt"/>
              </a:rPr>
              <a:t>42 to 700 Mb in nematodes</a:t>
            </a:r>
          </a:p>
          <a:p>
            <a:pPr lvl="1"/>
            <a:r>
              <a:rPr lang="en-GB" sz="2000" dirty="0">
                <a:latin typeface="+mj-lt"/>
              </a:rPr>
              <a:t>104 to 1,259 Mb in platyhelminths.</a:t>
            </a:r>
            <a:endParaRPr lang="en-US" sz="2000" dirty="0">
              <a:latin typeface="+mj-lt"/>
            </a:endParaRPr>
          </a:p>
          <a:p>
            <a:endParaRPr lang="en-US" sz="2400" dirty="0">
              <a:latin typeface="+mj-lt"/>
            </a:endParaRPr>
          </a:p>
          <a:p>
            <a:r>
              <a:rPr lang="en-US" sz="2400" dirty="0">
                <a:latin typeface="+mj-lt"/>
              </a:rPr>
              <a:t>Genome content</a:t>
            </a:r>
          </a:p>
          <a:p>
            <a:pPr lvl="1"/>
            <a:r>
              <a:rPr lang="en-US" sz="2000" dirty="0">
                <a:latin typeface="+mj-lt"/>
              </a:rPr>
              <a:t>&gt;1.2 million protein coding genes</a:t>
            </a:r>
          </a:p>
          <a:p>
            <a:pPr lvl="1"/>
            <a:r>
              <a:rPr lang="en-US" sz="2000" dirty="0">
                <a:latin typeface="+mj-lt"/>
              </a:rPr>
              <a:t>Highlights presence, absence, and expansions of gene families</a:t>
            </a:r>
          </a:p>
          <a:p>
            <a:endParaRPr lang="en-US" sz="2400" dirty="0">
              <a:latin typeface="+mj-lt"/>
            </a:endParaRPr>
          </a:p>
          <a:p>
            <a:r>
              <a:rPr lang="en-US" sz="2400" dirty="0">
                <a:latin typeface="+mj-lt"/>
              </a:rPr>
              <a:t>Highly conserved pathways</a:t>
            </a:r>
            <a:endParaRPr lang="en-US" sz="2000" dirty="0">
              <a:latin typeface="+mj-lt"/>
            </a:endParaRPr>
          </a:p>
          <a:p>
            <a:pPr lvl="1"/>
            <a:r>
              <a:rPr lang="en-US" sz="2000" dirty="0">
                <a:latin typeface="+mj-lt"/>
              </a:rPr>
              <a:t>Important for interactions with environment, including host</a:t>
            </a:r>
          </a:p>
          <a:p>
            <a:pPr lvl="1"/>
            <a:r>
              <a:rPr lang="en-US" sz="2000" dirty="0">
                <a:latin typeface="+mj-lt"/>
              </a:rPr>
              <a:t>Candidate drug targets -&gt;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64A722-44B0-F644-BFEC-DDC829ECA2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8710" y="1376303"/>
            <a:ext cx="4052797" cy="507579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D4F5049-8A09-5C4D-A29B-2F31C3104CA6}"/>
              </a:ext>
            </a:extLst>
          </p:cNvPr>
          <p:cNvSpPr/>
          <p:nvPr/>
        </p:nvSpPr>
        <p:spPr>
          <a:xfrm>
            <a:off x="0" y="6519446"/>
            <a:ext cx="69703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600" b="0" i="0" dirty="0">
                <a:solidFill>
                  <a:srgbClr val="222222"/>
                </a:solidFill>
                <a:effectLst/>
                <a:latin typeface="+mj-lt"/>
              </a:rPr>
              <a:t>Coghlan et al. (2019) Nature Genetics https://</a:t>
            </a:r>
            <a:r>
              <a:rPr lang="en-GB" sz="1600" b="0" i="0" dirty="0" err="1">
                <a:solidFill>
                  <a:srgbClr val="222222"/>
                </a:solidFill>
                <a:effectLst/>
                <a:latin typeface="+mj-lt"/>
              </a:rPr>
              <a:t>doi.org</a:t>
            </a:r>
            <a:r>
              <a:rPr lang="en-GB" sz="1600" b="0" i="0" dirty="0">
                <a:solidFill>
                  <a:srgbClr val="222222"/>
                </a:solidFill>
                <a:effectLst/>
                <a:latin typeface="+mj-lt"/>
              </a:rPr>
              <a:t>/10.1038/s41588-018-0262-1</a:t>
            </a:r>
            <a:endParaRPr lang="en-US" sz="1600" dirty="0">
              <a:latin typeface="+mj-l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54D512C-4839-4C43-B662-D9C465AEFA7C}"/>
              </a:ext>
            </a:extLst>
          </p:cNvPr>
          <p:cNvSpPr/>
          <p:nvPr/>
        </p:nvSpPr>
        <p:spPr>
          <a:xfrm>
            <a:off x="259605" y="172521"/>
            <a:ext cx="777745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latin typeface="Calibri Light" panose="020F0302020204030204" pitchFamily="34" charset="0"/>
              </a:rPr>
              <a:t>Comparative genomics of the major parasitic worms</a:t>
            </a:r>
          </a:p>
        </p:txBody>
      </p:sp>
    </p:spTree>
    <p:extLst>
      <p:ext uri="{BB962C8B-B14F-4D97-AF65-F5344CB8AC3E}">
        <p14:creationId xmlns:p14="http://schemas.microsoft.com/office/powerpoint/2010/main" val="154848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BA62E1B-46C4-874F-942E-917C33B241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937" y="859113"/>
            <a:ext cx="9877425" cy="547178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77CD8D8-7F59-5546-9D50-1F31BFE74DDA}"/>
              </a:ext>
            </a:extLst>
          </p:cNvPr>
          <p:cNvSpPr/>
          <p:nvPr/>
        </p:nvSpPr>
        <p:spPr>
          <a:xfrm>
            <a:off x="259605" y="172521"/>
            <a:ext cx="777745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latin typeface="Calibri Light" panose="020F0302020204030204" pitchFamily="34" charset="0"/>
              </a:rPr>
              <a:t>Comparative genomics of the major parasitic worms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7613AFB-C0FD-A546-AB15-480CAE6EB099}"/>
              </a:ext>
            </a:extLst>
          </p:cNvPr>
          <p:cNvSpPr/>
          <p:nvPr/>
        </p:nvSpPr>
        <p:spPr>
          <a:xfrm>
            <a:off x="0" y="6519446"/>
            <a:ext cx="365176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600" dirty="0">
                <a:solidFill>
                  <a:srgbClr val="222222"/>
                </a:solidFill>
                <a:latin typeface="+mj-lt"/>
              </a:rPr>
              <a:t>https://</a:t>
            </a:r>
            <a:r>
              <a:rPr lang="en-GB" sz="1600" dirty="0" err="1">
                <a:solidFill>
                  <a:srgbClr val="222222"/>
                </a:solidFill>
                <a:latin typeface="+mj-lt"/>
              </a:rPr>
              <a:t>parasite.wormbase.org</a:t>
            </a:r>
            <a:r>
              <a:rPr lang="en-GB" sz="1600" dirty="0">
                <a:solidFill>
                  <a:srgbClr val="222222"/>
                </a:solidFill>
                <a:latin typeface="+mj-lt"/>
              </a:rPr>
              <a:t>/</a:t>
            </a:r>
            <a:r>
              <a:rPr lang="en-GB" sz="1600" dirty="0" err="1">
                <a:solidFill>
                  <a:srgbClr val="222222"/>
                </a:solidFill>
                <a:latin typeface="+mj-lt"/>
              </a:rPr>
              <a:t>index.html</a:t>
            </a:r>
            <a:endParaRPr lang="en-US" sz="1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511206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5E6DDD2-DC2B-F241-BF4E-C53A10FF5C4E}"/>
              </a:ext>
            </a:extLst>
          </p:cNvPr>
          <p:cNvSpPr txBox="1">
            <a:spLocks/>
          </p:cNvSpPr>
          <p:nvPr/>
        </p:nvSpPr>
        <p:spPr>
          <a:xfrm>
            <a:off x="266700" y="193675"/>
            <a:ext cx="10515600" cy="5492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Evolutionary insight using chromosome-scale genomes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65FC741-A351-0644-AC73-86FBAA44B66A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Calibri Light" panose="020F0302020204030204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D9F1DC0-53A6-974D-9631-D7AB7897BC49}"/>
              </a:ext>
            </a:extLst>
          </p:cNvPr>
          <p:cNvSpPr txBox="1">
            <a:spLocks/>
          </p:cNvSpPr>
          <p:nvPr/>
        </p:nvSpPr>
        <p:spPr>
          <a:xfrm>
            <a:off x="990600" y="1328738"/>
            <a:ext cx="10515600" cy="500062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Calibri Light" panose="020F0302020204030204" pitchFamily="34" charset="0"/>
            </a:endParaRPr>
          </a:p>
          <a:p>
            <a:endParaRPr lang="en-US" dirty="0">
              <a:latin typeface="Calibri Light" panose="020F0302020204030204" pitchFamily="34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CC38EB7-D8D1-2341-AE8A-60A72761A63D}"/>
              </a:ext>
            </a:extLst>
          </p:cNvPr>
          <p:cNvSpPr txBox="1">
            <a:spLocks/>
          </p:cNvSpPr>
          <p:nvPr/>
        </p:nvSpPr>
        <p:spPr>
          <a:xfrm>
            <a:off x="5943028" y="1392321"/>
            <a:ext cx="5117123" cy="487345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latin typeface="Calibri Light" panose="020F0302020204030204" pitchFamily="34" charset="0"/>
              </a:rPr>
              <a:t>Draft genomes can provide broad overview of gene content</a:t>
            </a:r>
          </a:p>
          <a:p>
            <a:endParaRPr lang="en-US" sz="2400" dirty="0">
              <a:latin typeface="Calibri Light" panose="020F0302020204030204" pitchFamily="34" charset="0"/>
            </a:endParaRPr>
          </a:p>
          <a:p>
            <a:r>
              <a:rPr lang="en-US" sz="2400" dirty="0">
                <a:latin typeface="Calibri Light" panose="020F0302020204030204" pitchFamily="34" charset="0"/>
              </a:rPr>
              <a:t>Chromosome-scale genomes offer additional insight into genome biology</a:t>
            </a:r>
          </a:p>
          <a:p>
            <a:pPr lvl="1"/>
            <a:r>
              <a:rPr lang="en-US" dirty="0">
                <a:latin typeface="Calibri Light" panose="020F0302020204030204" pitchFamily="34" charset="0"/>
              </a:rPr>
              <a:t>Genome-wide context important for certain experiments</a:t>
            </a:r>
          </a:p>
          <a:p>
            <a:pPr lvl="1"/>
            <a:endParaRPr lang="en-US" dirty="0">
              <a:latin typeface="Calibri Light" panose="020F0302020204030204" pitchFamily="34" charset="0"/>
            </a:endParaRPr>
          </a:p>
          <a:p>
            <a:r>
              <a:rPr lang="en-US" sz="2400" b="1" i="1" dirty="0">
                <a:solidFill>
                  <a:srgbClr val="FF0000"/>
                </a:solidFill>
                <a:latin typeface="Calibri Light" panose="020F0302020204030204" pitchFamily="34" charset="0"/>
              </a:rPr>
              <a:t>Haemonchus contortus</a:t>
            </a:r>
          </a:p>
          <a:p>
            <a:pPr marL="457200" lvl="1" indent="0">
              <a:buNone/>
            </a:pPr>
            <a:endParaRPr lang="en-US" dirty="0">
              <a:latin typeface="Calibri Light" panose="020F0302020204030204" pitchFamily="34" charset="0"/>
            </a:endParaRPr>
          </a:p>
          <a:p>
            <a:endParaRPr lang="en-US" dirty="0">
              <a:latin typeface="Calibri Light" panose="020F0302020204030204" pitchFamily="34" charset="0"/>
            </a:endParaRPr>
          </a:p>
          <a:p>
            <a:endParaRPr lang="en-US" dirty="0">
              <a:latin typeface="Calibri Light" panose="020F0302020204030204" pitchFamily="34" charset="0"/>
            </a:endParaRPr>
          </a:p>
          <a:p>
            <a:endParaRPr lang="en-US" dirty="0">
              <a:latin typeface="Calibri Light" panose="020F030202020403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03872BD-5C11-664A-91BD-3B46599A07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056" y="1214518"/>
            <a:ext cx="4760324" cy="4786150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78F2D00-9B97-364B-861E-46789E099C44}"/>
              </a:ext>
            </a:extLst>
          </p:cNvPr>
          <p:cNvCxnSpPr/>
          <p:nvPr/>
        </p:nvCxnSpPr>
        <p:spPr>
          <a:xfrm flipH="1">
            <a:off x="3681046" y="857170"/>
            <a:ext cx="328246" cy="86612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15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D72A541-35FA-CF4F-A533-41E76F6AA0BD}"/>
              </a:ext>
            </a:extLst>
          </p:cNvPr>
          <p:cNvSpPr txBox="1">
            <a:spLocks/>
          </p:cNvSpPr>
          <p:nvPr/>
        </p:nvSpPr>
        <p:spPr>
          <a:xfrm>
            <a:off x="1038677" y="804856"/>
            <a:ext cx="8799915" cy="6697304"/>
          </a:xfrm>
          <a:prstGeom prst="rect">
            <a:avLst/>
          </a:prstGeom>
        </p:spPr>
        <p:txBody>
          <a:bodyPr>
            <a:normAutofit/>
          </a:bodyPr>
          <a:lstStyle>
            <a:lvl1pPr marL="103935" indent="-103935" algn="l" defTabSz="415739" rtl="0" eaLnBrk="1" latinLnBrk="0" hangingPunct="1">
              <a:lnSpc>
                <a:spcPct val="90000"/>
              </a:lnSpc>
              <a:spcBef>
                <a:spcPts val="454"/>
              </a:spcBef>
              <a:buFont typeface="Arial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11804" indent="-103935" algn="l" defTabSz="415739" rtl="0" eaLnBrk="1" latinLnBrk="0" hangingPunct="1">
              <a:lnSpc>
                <a:spcPct val="90000"/>
              </a:lnSpc>
              <a:spcBef>
                <a:spcPts val="228"/>
              </a:spcBef>
              <a:buFont typeface="Arial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9673" indent="-103935" algn="l" defTabSz="415739" rtl="0" eaLnBrk="1" latinLnBrk="0" hangingPunct="1">
              <a:lnSpc>
                <a:spcPct val="90000"/>
              </a:lnSpc>
              <a:spcBef>
                <a:spcPts val="228"/>
              </a:spcBef>
              <a:buFont typeface="Arial"/>
              <a:buChar char="•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7543" indent="-103935" algn="l" defTabSz="415739" rtl="0" eaLnBrk="1" latinLnBrk="0" hangingPunct="1">
              <a:lnSpc>
                <a:spcPct val="90000"/>
              </a:lnSpc>
              <a:spcBef>
                <a:spcPts val="228"/>
              </a:spcBef>
              <a:buFont typeface="Arial"/>
              <a:buChar char="•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35413" indent="-103935" algn="l" defTabSz="415739" rtl="0" eaLnBrk="1" latinLnBrk="0" hangingPunct="1">
              <a:lnSpc>
                <a:spcPct val="90000"/>
              </a:lnSpc>
              <a:spcBef>
                <a:spcPts val="228"/>
              </a:spcBef>
              <a:buFont typeface="Arial"/>
              <a:buChar char="•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43282" indent="-103935" algn="l" defTabSz="415739" rtl="0" eaLnBrk="1" latinLnBrk="0" hangingPunct="1">
              <a:lnSpc>
                <a:spcPct val="90000"/>
              </a:lnSpc>
              <a:spcBef>
                <a:spcPts val="228"/>
              </a:spcBef>
              <a:buFont typeface="Arial"/>
              <a:buChar char="•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51152" indent="-103935" algn="l" defTabSz="415739" rtl="0" eaLnBrk="1" latinLnBrk="0" hangingPunct="1">
              <a:lnSpc>
                <a:spcPct val="90000"/>
              </a:lnSpc>
              <a:spcBef>
                <a:spcPts val="228"/>
              </a:spcBef>
              <a:buFont typeface="Arial"/>
              <a:buChar char="•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9021" indent="-103935" algn="l" defTabSz="415739" rtl="0" eaLnBrk="1" latinLnBrk="0" hangingPunct="1">
              <a:lnSpc>
                <a:spcPct val="90000"/>
              </a:lnSpc>
              <a:spcBef>
                <a:spcPts val="228"/>
              </a:spcBef>
              <a:buFont typeface="Arial"/>
              <a:buChar char="•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66891" indent="-103935" algn="l" defTabSz="415739" rtl="0" eaLnBrk="1" latinLnBrk="0" hangingPunct="1">
              <a:lnSpc>
                <a:spcPct val="90000"/>
              </a:lnSpc>
              <a:spcBef>
                <a:spcPts val="228"/>
              </a:spcBef>
              <a:buFont typeface="Arial"/>
              <a:buChar char="•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133" dirty="0">
                <a:latin typeface="+mj-lt"/>
              </a:rPr>
              <a:t> </a:t>
            </a:r>
            <a:r>
              <a:rPr lang="en-US" sz="2000" dirty="0">
                <a:latin typeface="+mj-lt"/>
              </a:rPr>
              <a:t>found worldwide in wild and domesticated ruminants</a:t>
            </a:r>
          </a:p>
          <a:p>
            <a:endParaRPr lang="en-US" sz="2000" dirty="0">
              <a:latin typeface="+mj-lt"/>
            </a:endParaRPr>
          </a:p>
          <a:p>
            <a:endParaRPr lang="en-US" sz="2000" dirty="0">
              <a:latin typeface="+mj-lt"/>
            </a:endParaRPr>
          </a:p>
          <a:p>
            <a:endParaRPr lang="en-US" sz="2000" dirty="0">
              <a:latin typeface="+mj-lt"/>
            </a:endParaRPr>
          </a:p>
          <a:p>
            <a:endParaRPr lang="en-US" sz="2000" dirty="0">
              <a:latin typeface="+mj-lt"/>
            </a:endParaRPr>
          </a:p>
          <a:p>
            <a:endParaRPr lang="en-US" sz="2000" dirty="0">
              <a:latin typeface="+mj-lt"/>
            </a:endParaRPr>
          </a:p>
          <a:p>
            <a:endParaRPr lang="en-US" sz="2000" dirty="0">
              <a:latin typeface="+mj-lt"/>
            </a:endParaRPr>
          </a:p>
          <a:p>
            <a:r>
              <a:rPr lang="en-US" sz="2000" dirty="0">
                <a:latin typeface="+mj-lt"/>
              </a:rPr>
              <a:t>Adult worms inhabit the abomasum, and feed on blood</a:t>
            </a:r>
          </a:p>
          <a:p>
            <a:endParaRPr lang="en-US" sz="2000" dirty="0">
              <a:latin typeface="+mj-lt"/>
            </a:endParaRPr>
          </a:p>
          <a:p>
            <a:endParaRPr lang="en-US" sz="2000" dirty="0">
              <a:latin typeface="+mj-lt"/>
            </a:endParaRPr>
          </a:p>
          <a:p>
            <a:endParaRPr lang="en-US" sz="2000" dirty="0">
              <a:latin typeface="+mj-lt"/>
            </a:endParaRPr>
          </a:p>
          <a:p>
            <a:endParaRPr lang="en-US" sz="2000" dirty="0">
              <a:latin typeface="+mj-lt"/>
            </a:endParaRPr>
          </a:p>
          <a:p>
            <a:pPr marL="0" indent="0">
              <a:buNone/>
            </a:pPr>
            <a:endParaRPr lang="en-US" sz="2000" dirty="0">
              <a:latin typeface="+mj-lt"/>
            </a:endParaRPr>
          </a:p>
          <a:p>
            <a:endParaRPr lang="en-US" sz="2000" dirty="0">
              <a:latin typeface="+mj-lt"/>
            </a:endParaRPr>
          </a:p>
          <a:p>
            <a:r>
              <a:rPr lang="en-US" sz="2000" dirty="0">
                <a:latin typeface="+mj-lt"/>
              </a:rPr>
              <a:t>Drug resistance is common (very high frequency in some regions), including all major classes of anthelmintics</a:t>
            </a:r>
          </a:p>
          <a:p>
            <a:endParaRPr lang="en-US" sz="2000" dirty="0">
              <a:latin typeface="+mj-lt"/>
            </a:endParaRPr>
          </a:p>
          <a:p>
            <a:endParaRPr lang="en-US" sz="2400" dirty="0">
              <a:latin typeface="+mj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89FF204-8C56-194B-B37C-55F67E3898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9799" y="1427627"/>
            <a:ext cx="2454793" cy="137153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D7169BA-2133-C948-A1E6-D4AB39C5A9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6533" y="1427627"/>
            <a:ext cx="2441013" cy="13715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3D1F695-0F80-1749-94ED-3D30C876AF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8802" y="1416141"/>
            <a:ext cx="1846408" cy="13830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612232B-71FA-B841-978B-B522FB2077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3350" y="3680220"/>
            <a:ext cx="2028835" cy="152750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3455483-F4EE-B44C-A384-EE13EF6176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14509" y="3680220"/>
            <a:ext cx="2039293" cy="152750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5E7EFCC-0849-AF43-9177-048783DF39A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22206" y="3680220"/>
            <a:ext cx="2374787" cy="152750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672AA1F-468B-1D4D-A663-95EED6C167BC}"/>
              </a:ext>
            </a:extLst>
          </p:cNvPr>
          <p:cNvSpPr txBox="1"/>
          <p:nvPr/>
        </p:nvSpPr>
        <p:spPr>
          <a:xfrm>
            <a:off x="0" y="80682"/>
            <a:ext cx="72253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  <a:latin typeface="+mj-lt"/>
              </a:rPr>
              <a:t>   </a:t>
            </a:r>
            <a:r>
              <a:rPr lang="en-US" sz="2400" b="1" i="1" dirty="0">
                <a:solidFill>
                  <a:srgbClr val="0070C0"/>
                </a:solidFill>
                <a:latin typeface="+mj-lt"/>
              </a:rPr>
              <a:t>Haemonchus contortus</a:t>
            </a:r>
            <a:r>
              <a:rPr lang="en-US" sz="2400" b="1" dirty="0">
                <a:solidFill>
                  <a:srgbClr val="0070C0"/>
                </a:solidFill>
                <a:latin typeface="+mj-lt"/>
              </a:rPr>
              <a:t>: a major pathogen of ruminants</a:t>
            </a:r>
          </a:p>
        </p:txBody>
      </p:sp>
    </p:spTree>
    <p:extLst>
      <p:ext uri="{BB962C8B-B14F-4D97-AF65-F5344CB8AC3E}">
        <p14:creationId xmlns:p14="http://schemas.microsoft.com/office/powerpoint/2010/main" val="883127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8412</TotalTime>
  <Words>882</Words>
  <Application>Microsoft Macintosh PowerPoint</Application>
  <PresentationFormat>Widescreen</PresentationFormat>
  <Paragraphs>174</Paragraphs>
  <Slides>21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Calibri</vt:lpstr>
      <vt:lpstr>Calibri Light</vt:lpstr>
      <vt:lpstr>Helvetica Neue</vt:lpstr>
      <vt:lpstr>Office Theme</vt:lpstr>
      <vt:lpstr>Comparative genomics of parasitic helminths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Comparative genomics of parasitic helminths</dc:title>
  <dc:creator>Stephen Doyle</dc:creator>
  <cp:lastModifiedBy>Stephen Doyle</cp:lastModifiedBy>
  <cp:revision>22</cp:revision>
  <dcterms:created xsi:type="dcterms:W3CDTF">2021-04-06T15:38:04Z</dcterms:created>
  <dcterms:modified xsi:type="dcterms:W3CDTF">2021-04-15T22:19:12Z</dcterms:modified>
</cp:coreProperties>
</file>